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9" r:id="rId2"/>
    <p:sldId id="260" r:id="rId3"/>
    <p:sldId id="257"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8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7" d="100"/>
          <a:sy n="107" d="100"/>
        </p:scale>
        <p:origin x="69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4AC24A-E241-4DDF-8768-5CA6430FEAF7}" type="datetimeFigureOut">
              <a:rPr lang="en-US" smtClean="0"/>
              <a:t>1/22/2026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69408-E8D4-4513-AFCD-3236774119E4}" type="slidenum">
              <a:rPr lang="en-US" smtClean="0"/>
              <a:t>‹#›</a:t>
            </a:fld>
            <a:endParaRPr lang="en-US"/>
          </a:p>
        </p:txBody>
      </p:sp>
    </p:spTree>
    <p:extLst>
      <p:ext uri="{BB962C8B-B14F-4D97-AF65-F5344CB8AC3E}">
        <p14:creationId xmlns:p14="http://schemas.microsoft.com/office/powerpoint/2010/main" val="1725228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4E8BF-7483-473F-908B-C79537BEF7C0}" type="slidenum">
              <a:rPr lang="en-US" smtClean="0"/>
              <a:t>1</a:t>
            </a:fld>
            <a:endParaRPr lang="en-US"/>
          </a:p>
        </p:txBody>
      </p:sp>
    </p:spTree>
    <p:extLst>
      <p:ext uri="{BB962C8B-B14F-4D97-AF65-F5344CB8AC3E}">
        <p14:creationId xmlns:p14="http://schemas.microsoft.com/office/powerpoint/2010/main" val="1888545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8524E8BF-7483-473F-908B-C79537BEF7C0}" type="slidenum">
              <a:rPr lang="en-US" smtClean="0"/>
              <a:t>2</a:t>
            </a:fld>
            <a:endParaRPr lang="en-US"/>
          </a:p>
        </p:txBody>
      </p:sp>
    </p:spTree>
    <p:extLst>
      <p:ext uri="{BB962C8B-B14F-4D97-AF65-F5344CB8AC3E}">
        <p14:creationId xmlns:p14="http://schemas.microsoft.com/office/powerpoint/2010/main" val="1706085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269408-E8D4-4513-AFCD-3236774119E4}" type="slidenum">
              <a:rPr lang="en-US" smtClean="0"/>
              <a:t>4</a:t>
            </a:fld>
            <a:endParaRPr lang="en-US"/>
          </a:p>
        </p:txBody>
      </p:sp>
    </p:spTree>
    <p:extLst>
      <p:ext uri="{BB962C8B-B14F-4D97-AF65-F5344CB8AC3E}">
        <p14:creationId xmlns:p14="http://schemas.microsoft.com/office/powerpoint/2010/main" val="2877480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5" y="6334316"/>
            <a:ext cx="12188825" cy="6400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6000" b="1" spc="-50" baseline="0">
                <a:solidFill>
                  <a:schemeClr val="bg2">
                    <a:lumMod val="50000"/>
                  </a:schemeClr>
                </a:solidFill>
                <a:latin typeface="+mn-lt"/>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bg2">
                    <a:lumMod val="25000"/>
                  </a:schemeClr>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bg2">
                    <a:lumMod val="25000"/>
                  </a:schemeClr>
                </a:solidFill>
              </a:defRPr>
            </a:lvl1pPr>
          </a:lstStyle>
          <a:p>
            <a:fld id="{23DEA971-36D6-4F83-98B6-459978798ADB}" type="datetimeFigureOut">
              <a:rPr lang="en-US" smtClean="0"/>
              <a:pPr/>
              <a:t>1/22/2026</a:t>
            </a:fld>
            <a:endParaRPr lang="en-US"/>
          </a:p>
        </p:txBody>
      </p:sp>
      <p:sp>
        <p:nvSpPr>
          <p:cNvPr id="5" name="Footer Placeholder 4"/>
          <p:cNvSpPr>
            <a:spLocks noGrp="1"/>
          </p:cNvSpPr>
          <p:nvPr>
            <p:ph type="ftr" sz="quarter" idx="11"/>
          </p:nvPr>
        </p:nvSpPr>
        <p:spPr/>
        <p:txBody>
          <a:bodyPr/>
          <a:lstStyle>
            <a:lvl1pPr>
              <a:defRPr>
                <a:solidFill>
                  <a:schemeClr val="bg2">
                    <a:lumMod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lumMod val="25000"/>
                  </a:schemeClr>
                </a:solidFill>
              </a:defRPr>
            </a:lvl1pPr>
          </a:lstStyle>
          <a:p>
            <a:fld id="{9B4EF7BB-21B5-43D4-B298-B87746B87CEE}"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0596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DEA971-36D6-4F83-98B6-459978798ADB}" type="datetimeFigureOut">
              <a:rPr lang="en-US" smtClean="0"/>
              <a:t>1/22/2026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EF7BB-21B5-43D4-B298-B87746B87CEE}" type="slidenum">
              <a:rPr lang="en-US" smtClean="0"/>
              <a:t>‹#›</a:t>
            </a:fld>
            <a:endParaRPr lang="en-US"/>
          </a:p>
        </p:txBody>
      </p:sp>
    </p:spTree>
    <p:extLst>
      <p:ext uri="{BB962C8B-B14F-4D97-AF65-F5344CB8AC3E}">
        <p14:creationId xmlns:p14="http://schemas.microsoft.com/office/powerpoint/2010/main" val="3418268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8" name="Rectangle 7"/>
          <p:cNvSpPr/>
          <p:nvPr/>
        </p:nvSpPr>
        <p:spPr>
          <a:xfrm>
            <a:off x="15" y="6334316"/>
            <a:ext cx="12188825" cy="6400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DEA971-36D6-4F83-98B6-459978798ADB}" type="datetimeFigureOut">
              <a:rPr lang="en-US" smtClean="0"/>
              <a:t>1/22/2026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EF7BB-21B5-43D4-B298-B87746B87CEE}" type="slidenum">
              <a:rPr lang="en-US" smtClean="0"/>
              <a:t>‹#›</a:t>
            </a:fld>
            <a:endParaRPr lang="en-US"/>
          </a:p>
        </p:txBody>
      </p:sp>
    </p:spTree>
    <p:extLst>
      <p:ext uri="{BB962C8B-B14F-4D97-AF65-F5344CB8AC3E}">
        <p14:creationId xmlns:p14="http://schemas.microsoft.com/office/powerpoint/2010/main" val="1565519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marL="0">
              <a:defRPr sz="4000" b="1">
                <a:solidFill>
                  <a:schemeClr val="bg2">
                    <a:lumMod val="50000"/>
                  </a:schemeClr>
                </a:solidFill>
                <a:latin typeface="+mn-lt"/>
              </a:defRPr>
            </a:lvl1pPr>
          </a:lstStyle>
          <a:p>
            <a:r>
              <a:rPr lang="en-US" dirty="0"/>
              <a:t>Click to edit Master title style</a:t>
            </a:r>
          </a:p>
        </p:txBody>
      </p:sp>
      <p:sp>
        <p:nvSpPr>
          <p:cNvPr id="3" name="Content Placeholder 2"/>
          <p:cNvSpPr>
            <a:spLocks noGrp="1"/>
          </p:cNvSpPr>
          <p:nvPr>
            <p:ph idx="1"/>
          </p:nvPr>
        </p:nvSpPr>
        <p:spPr/>
        <p:txBody>
          <a:bodyPr/>
          <a:lstStyle>
            <a:lvl2pPr>
              <a:buClr>
                <a:schemeClr val="bg2">
                  <a:lumMod val="50000"/>
                </a:schemeClr>
              </a:buClr>
              <a:defRPr/>
            </a:lvl2pPr>
            <a:lvl3pPr>
              <a:buClr>
                <a:schemeClr val="bg2">
                  <a:lumMod val="50000"/>
                </a:schemeClr>
              </a:buClr>
              <a:defRPr/>
            </a:lvl3pPr>
            <a:lvl4pPr>
              <a:buClr>
                <a:schemeClr val="bg2">
                  <a:lumMod val="50000"/>
                </a:schemeClr>
              </a:buClr>
              <a:defRPr/>
            </a:lvl4pPr>
            <a:lvl5pPr>
              <a:buClr>
                <a:schemeClr val="bg2">
                  <a:lumMod val="5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3DEA971-36D6-4F83-98B6-459978798ADB}" type="datetimeFigureOut">
              <a:rPr lang="en-US" smtClean="0"/>
              <a:t>1/22/2026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EF7BB-21B5-43D4-B298-B87746B87CEE}" type="slidenum">
              <a:rPr lang="en-US" smtClean="0"/>
              <a:t>‹#›</a:t>
            </a:fld>
            <a:endParaRPr lang="en-US"/>
          </a:p>
        </p:txBody>
      </p:sp>
    </p:spTree>
    <p:extLst>
      <p:ext uri="{BB962C8B-B14F-4D97-AF65-F5344CB8AC3E}">
        <p14:creationId xmlns:p14="http://schemas.microsoft.com/office/powerpoint/2010/main" val="1708540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5" y="6334316"/>
            <a:ext cx="12188825" cy="6400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6000" b="1">
                <a:solidFill>
                  <a:schemeClr val="bg2">
                    <a:lumMod val="50000"/>
                  </a:schemeClr>
                </a:solidFill>
                <a:latin typeface="+mn-lt"/>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bg2">
                    <a:lumMod val="25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3DEA971-36D6-4F83-98B6-459978798ADB}" type="datetimeFigureOut">
              <a:rPr lang="en-US" smtClean="0"/>
              <a:t>1/22/2026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EF7BB-21B5-43D4-B298-B87746B87CE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243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DEA971-36D6-4F83-98B6-459978798ADB}" type="datetimeFigureOut">
              <a:rPr lang="en-US" smtClean="0"/>
              <a:t>1/22/2026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4EF7BB-21B5-43D4-B298-B87746B87CEE}" type="slidenum">
              <a:rPr lang="en-US" smtClean="0"/>
              <a:t>‹#›</a:t>
            </a:fld>
            <a:endParaRPr lang="en-US"/>
          </a:p>
        </p:txBody>
      </p:sp>
    </p:spTree>
    <p:extLst>
      <p:ext uri="{BB962C8B-B14F-4D97-AF65-F5344CB8AC3E}">
        <p14:creationId xmlns:p14="http://schemas.microsoft.com/office/powerpoint/2010/main" val="652946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bg2">
                    <a:lumMod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bg2">
                    <a:lumMod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DEA971-36D6-4F83-98B6-459978798ADB}" type="datetimeFigureOut">
              <a:rPr lang="en-US" smtClean="0"/>
              <a:t>1/22/2026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4EF7BB-21B5-43D4-B298-B87746B87CEE}" type="slidenum">
              <a:rPr lang="en-US" smtClean="0"/>
              <a:t>‹#›</a:t>
            </a:fld>
            <a:endParaRPr lang="en-US"/>
          </a:p>
        </p:txBody>
      </p:sp>
    </p:spTree>
    <p:extLst>
      <p:ext uri="{BB962C8B-B14F-4D97-AF65-F5344CB8AC3E}">
        <p14:creationId xmlns:p14="http://schemas.microsoft.com/office/powerpoint/2010/main" val="226235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DEA971-36D6-4F83-98B6-459978798ADB}" type="datetimeFigureOut">
              <a:rPr lang="en-US" smtClean="0"/>
              <a:t>1/22/2026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4EF7BB-21B5-43D4-B298-B87746B87CEE}" type="slidenum">
              <a:rPr lang="en-US" smtClean="0"/>
              <a:t>‹#›</a:t>
            </a:fld>
            <a:endParaRPr lang="en-US"/>
          </a:p>
        </p:txBody>
      </p:sp>
    </p:spTree>
    <p:extLst>
      <p:ext uri="{BB962C8B-B14F-4D97-AF65-F5344CB8AC3E}">
        <p14:creationId xmlns:p14="http://schemas.microsoft.com/office/powerpoint/2010/main" val="993421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Rectangle 5"/>
          <p:cNvSpPr/>
          <p:nvPr/>
        </p:nvSpPr>
        <p:spPr>
          <a:xfrm>
            <a:off x="15" y="6334316"/>
            <a:ext cx="12188825" cy="6400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3DEA971-36D6-4F83-98B6-459978798ADB}" type="datetimeFigureOut">
              <a:rPr lang="en-US" smtClean="0"/>
              <a:t>1/22/2026</a:t>
            </a:fld>
            <a:endParaRPr lang="en-US"/>
          </a:p>
        </p:txBody>
      </p:sp>
      <p:sp>
        <p:nvSpPr>
          <p:cNvPr id="8" name="Footer Placeholder 7"/>
          <p:cNvSpPr>
            <a:spLocks noGrp="1"/>
          </p:cNvSpPr>
          <p:nvPr>
            <p:ph type="ftr" sz="quarter" idx="11"/>
          </p:nvPr>
        </p:nvSpPr>
        <p:spPr/>
        <p:txBody>
          <a:bodyPr/>
          <a:lstStyle>
            <a:lvl1pPr>
              <a:defRPr>
                <a:solidFill>
                  <a:schemeClr val="bg2">
                    <a:lumMod val="25000"/>
                  </a:schemeClr>
                </a:solidFill>
              </a:defRPr>
            </a:lvl1pPr>
          </a:lstStyle>
          <a:p>
            <a:endParaRPr lang="en-US" dirty="0"/>
          </a:p>
        </p:txBody>
      </p:sp>
      <p:sp>
        <p:nvSpPr>
          <p:cNvPr id="9" name="Slide Number Placeholder 8"/>
          <p:cNvSpPr>
            <a:spLocks noGrp="1"/>
          </p:cNvSpPr>
          <p:nvPr>
            <p:ph type="sldNum" sz="quarter" idx="12"/>
          </p:nvPr>
        </p:nvSpPr>
        <p:spPr/>
        <p:txBody>
          <a:bodyPr/>
          <a:lstStyle/>
          <a:p>
            <a:fld id="{9B4EF7BB-21B5-43D4-B298-B87746B87CEE}" type="slidenum">
              <a:rPr lang="en-US" smtClean="0"/>
              <a:t>‹#›</a:t>
            </a:fld>
            <a:endParaRPr lang="en-US"/>
          </a:p>
        </p:txBody>
      </p:sp>
    </p:spTree>
    <p:extLst>
      <p:ext uri="{BB962C8B-B14F-4D97-AF65-F5344CB8AC3E}">
        <p14:creationId xmlns:p14="http://schemas.microsoft.com/office/powerpoint/2010/main" val="2622481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3DEA971-36D6-4F83-98B6-459978798ADB}" type="datetimeFigureOut">
              <a:rPr lang="en-US" smtClean="0"/>
              <a:t>1/22/2026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B4EF7BB-21B5-43D4-B298-B87746B87CEE}" type="slidenum">
              <a:rPr lang="en-US" smtClean="0"/>
              <a:t>‹#›</a:t>
            </a:fld>
            <a:endParaRPr lang="en-US"/>
          </a:p>
        </p:txBody>
      </p:sp>
    </p:spTree>
    <p:extLst>
      <p:ext uri="{BB962C8B-B14F-4D97-AF65-F5344CB8AC3E}">
        <p14:creationId xmlns:p14="http://schemas.microsoft.com/office/powerpoint/2010/main" val="3146441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23DEA971-36D6-4F83-98B6-459978798ADB}" type="datetimeFigureOut">
              <a:rPr lang="en-US" smtClean="0"/>
              <a:pPr/>
              <a:t>1/22/2026</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9B4EF7BB-21B5-43D4-B298-B87746B87CEE}" type="slidenum">
              <a:rPr lang="en-US" smtClean="0"/>
              <a:pPr/>
              <a:t>‹#›</a:t>
            </a:fld>
            <a:endParaRPr lang="en-US"/>
          </a:p>
        </p:txBody>
      </p:sp>
    </p:spTree>
    <p:extLst>
      <p:ext uri="{BB962C8B-B14F-4D97-AF65-F5344CB8AC3E}">
        <p14:creationId xmlns:p14="http://schemas.microsoft.com/office/powerpoint/2010/main" val="3367319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6334316"/>
            <a:ext cx="12192001" cy="6599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chemeClr val="bg2">
                    <a:lumMod val="25000"/>
                  </a:schemeClr>
                </a:solidFill>
              </a:defRPr>
            </a:lvl1pPr>
          </a:lstStyle>
          <a:p>
            <a:fld id="{23DEA971-36D6-4F83-98B6-459978798ADB}" type="datetimeFigureOut">
              <a:rPr lang="en-US" smtClean="0"/>
              <a:pPr/>
              <a:t>1/22/2026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chemeClr val="bg2">
                    <a:lumMod val="25000"/>
                  </a:schemeClr>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chemeClr val="bg2">
                    <a:lumMod val="25000"/>
                  </a:schemeClr>
                </a:solidFill>
              </a:defRPr>
            </a:lvl1pPr>
          </a:lstStyle>
          <a:p>
            <a:fld id="{9B4EF7BB-21B5-43D4-B298-B87746B87CEE}"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17819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b="1" kern="1200" spc="-50" baseline="0">
          <a:solidFill>
            <a:schemeClr val="bg2">
              <a:lumMod val="50000"/>
            </a:schemeClr>
          </a:solidFill>
          <a:latin typeface="+mn-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bg2">
            <a:lumMod val="50000"/>
          </a:schemeClr>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bg2">
            <a:lumMod val="50000"/>
          </a:schemeClr>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bg2">
            <a:lumMod val="50000"/>
          </a:schemeClr>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bg2">
            <a:lumMod val="50000"/>
          </a:schemeClr>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952915-D66F-3780-D2A6-795A707D03C6}"/>
              </a:ext>
            </a:extLst>
          </p:cNvPr>
          <p:cNvSpPr>
            <a:spLocks noGrp="1"/>
          </p:cNvSpPr>
          <p:nvPr>
            <p:ph type="ctrTitle"/>
          </p:nvPr>
        </p:nvSpPr>
        <p:spPr/>
        <p:txBody>
          <a:bodyPr/>
          <a:lstStyle/>
          <a:p>
            <a:pPr lvl="0"/>
            <a:r>
              <a:rPr lang="en-GB"/>
              <a:t>MODULE 2: Accessibility Standards, Guidelines and Best Practices</a:t>
            </a:r>
            <a:endParaRPr lang="en-US"/>
          </a:p>
        </p:txBody>
      </p:sp>
      <p:sp>
        <p:nvSpPr>
          <p:cNvPr id="5" name="Subtitle 4">
            <a:extLst>
              <a:ext uri="{FF2B5EF4-FFF2-40B4-BE49-F238E27FC236}">
                <a16:creationId xmlns:a16="http://schemas.microsoft.com/office/drawing/2014/main" id="{2322DE57-8FF2-A2BA-1C45-DB199A692D6A}"/>
              </a:ext>
            </a:extLst>
          </p:cNvPr>
          <p:cNvSpPr>
            <a:spLocks noGrp="1"/>
          </p:cNvSpPr>
          <p:nvPr>
            <p:ph type="subTitle" idx="1"/>
          </p:nvPr>
        </p:nvSpPr>
        <p:spPr/>
        <p:txBody>
          <a:bodyPr/>
          <a:lstStyle/>
          <a:p>
            <a:r>
              <a:rPr lang="en-GB" dirty="0"/>
              <a:t>Accessible Cultural Tourism Train-the-Trainer Program</a:t>
            </a:r>
          </a:p>
          <a:p>
            <a:r>
              <a:rPr lang="en-GB" dirty="0"/>
              <a:t>Project: TACT - Training for Accessible Cultural Tourism</a:t>
            </a:r>
            <a:endParaRPr lang="en-US" dirty="0"/>
          </a:p>
        </p:txBody>
      </p:sp>
      <p:pic>
        <p:nvPicPr>
          <p:cNvPr id="6" name="Graphic 1">
            <a:extLst>
              <a:ext uri="{FF2B5EF4-FFF2-40B4-BE49-F238E27FC236}">
                <a16:creationId xmlns:a16="http://schemas.microsoft.com/office/drawing/2014/main" id="{E86E692B-22D8-756D-C826-0F8B82F7FE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29565" y="5417058"/>
            <a:ext cx="2238375" cy="681990"/>
          </a:xfrm>
          <a:prstGeom prst="rect">
            <a:avLst/>
          </a:prstGeom>
        </p:spPr>
      </p:pic>
      <p:sp>
        <p:nvSpPr>
          <p:cNvPr id="7" name="TextBox 6">
            <a:extLst>
              <a:ext uri="{FF2B5EF4-FFF2-40B4-BE49-F238E27FC236}">
                <a16:creationId xmlns:a16="http://schemas.microsoft.com/office/drawing/2014/main" id="{1878A68E-CAF1-02C4-FBD8-E2B9BE4333A2}"/>
              </a:ext>
            </a:extLst>
          </p:cNvPr>
          <p:cNvSpPr txBox="1"/>
          <p:nvPr/>
        </p:nvSpPr>
        <p:spPr>
          <a:xfrm>
            <a:off x="3729318" y="5452717"/>
            <a:ext cx="8130988" cy="646331"/>
          </a:xfrm>
          <a:prstGeom prst="rect">
            <a:avLst/>
          </a:prstGeom>
          <a:noFill/>
        </p:spPr>
        <p:txBody>
          <a:bodyPr wrap="square" rtlCol="0">
            <a:spAutoFit/>
          </a:bodyPr>
          <a:lstStyle/>
          <a:p>
            <a:r>
              <a:rPr lang="en-US" sz="1200" dirty="0"/>
              <a:t>Funded by the European Union. Views and opinions expressed are however those of the author only and do not necessarily reflect those of the European Union or the Foundation Tempus. Neither the European Union nor Foundation Tempus can be held responsible for them.</a:t>
            </a:r>
          </a:p>
        </p:txBody>
      </p:sp>
    </p:spTree>
    <p:extLst>
      <p:ext uri="{BB962C8B-B14F-4D97-AF65-F5344CB8AC3E}">
        <p14:creationId xmlns:p14="http://schemas.microsoft.com/office/powerpoint/2010/main" val="915912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34905-C0B3-7877-9FEF-C78B701909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728BB4-9188-2519-E0F5-E12DDE2244DB}"/>
              </a:ext>
            </a:extLst>
          </p:cNvPr>
          <p:cNvSpPr>
            <a:spLocks noGrp="1"/>
          </p:cNvSpPr>
          <p:nvPr>
            <p:ph type="title"/>
          </p:nvPr>
        </p:nvSpPr>
        <p:spPr/>
        <p:txBody>
          <a:bodyPr>
            <a:normAutofit/>
          </a:bodyPr>
          <a:lstStyle/>
          <a:p>
            <a:r>
              <a:rPr lang="en-GB" dirty="0"/>
              <a:t>ISO 21902 - Areas of Action</a:t>
            </a:r>
            <a:endParaRPr lang="en-US" dirty="0"/>
          </a:p>
        </p:txBody>
      </p:sp>
      <p:sp>
        <p:nvSpPr>
          <p:cNvPr id="3" name="Content Placeholder 2">
            <a:extLst>
              <a:ext uri="{FF2B5EF4-FFF2-40B4-BE49-F238E27FC236}">
                <a16:creationId xmlns:a16="http://schemas.microsoft.com/office/drawing/2014/main" id="{A95723DE-D149-9E1E-09D6-358D267C61A1}"/>
              </a:ext>
            </a:extLst>
          </p:cNvPr>
          <p:cNvSpPr>
            <a:spLocks noGrp="1"/>
          </p:cNvSpPr>
          <p:nvPr>
            <p:ph idx="1"/>
          </p:nvPr>
        </p:nvSpPr>
        <p:spPr/>
        <p:txBody>
          <a:bodyPr>
            <a:normAutofit/>
          </a:bodyPr>
          <a:lstStyle/>
          <a:p>
            <a:r>
              <a:rPr lang="en-GB" sz="2800" b="1" dirty="0"/>
              <a:t>III. REMOVAL OF BARRIERS</a:t>
            </a:r>
          </a:p>
          <a:p>
            <a:pPr lvl="1"/>
            <a:r>
              <a:rPr lang="en-GB" sz="2000" dirty="0"/>
              <a:t>Ensuring that the decision-making personnel, cultural heritage managers and professionals, and support services staff, understand the widest possible array of accessibility requirements;</a:t>
            </a:r>
          </a:p>
          <a:p>
            <a:pPr lvl="1"/>
            <a:r>
              <a:rPr lang="en-GB" sz="2000" dirty="0"/>
              <a:t>Acquiring skills to provide assistance and support to visitors.</a:t>
            </a:r>
          </a:p>
          <a:p>
            <a:r>
              <a:rPr lang="en-US" sz="2800" b="1" dirty="0"/>
              <a:t>IV. COMMONS SPACES</a:t>
            </a:r>
          </a:p>
          <a:p>
            <a:pPr lvl="1"/>
            <a:r>
              <a:rPr lang="en-US" sz="2000" dirty="0"/>
              <a:t>Provision of spaces for common-use and routes that visitors need to transit or spend their time in, in order to be able to access and enjoy all the facilities which are meant for public use;</a:t>
            </a:r>
          </a:p>
          <a:p>
            <a:pPr lvl="1"/>
            <a:r>
              <a:rPr lang="en-US" sz="2000" dirty="0"/>
              <a:t>Ensuring service excellence in common spaces for all audiences, with or without disability.</a:t>
            </a:r>
          </a:p>
        </p:txBody>
      </p:sp>
    </p:spTree>
    <p:extLst>
      <p:ext uri="{BB962C8B-B14F-4D97-AF65-F5344CB8AC3E}">
        <p14:creationId xmlns:p14="http://schemas.microsoft.com/office/powerpoint/2010/main" val="2470149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3ABBA-24E9-C7BE-4B91-7D4880867F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D3ED06-3F40-A243-3DB7-BAD8E4956E46}"/>
              </a:ext>
            </a:extLst>
          </p:cNvPr>
          <p:cNvSpPr>
            <a:spLocks noGrp="1"/>
          </p:cNvSpPr>
          <p:nvPr>
            <p:ph type="title"/>
          </p:nvPr>
        </p:nvSpPr>
        <p:spPr/>
        <p:txBody>
          <a:bodyPr>
            <a:normAutofit/>
          </a:bodyPr>
          <a:lstStyle/>
          <a:p>
            <a:r>
              <a:rPr lang="en-GB" dirty="0"/>
              <a:t>ISO 21902 - Areas of Action</a:t>
            </a:r>
            <a:endParaRPr lang="en-US" dirty="0"/>
          </a:p>
        </p:txBody>
      </p:sp>
      <p:sp>
        <p:nvSpPr>
          <p:cNvPr id="3" name="Content Placeholder 2">
            <a:extLst>
              <a:ext uri="{FF2B5EF4-FFF2-40B4-BE49-F238E27FC236}">
                <a16:creationId xmlns:a16="http://schemas.microsoft.com/office/drawing/2014/main" id="{90CCAF6B-4AAE-845A-7492-F929B4E71BF0}"/>
              </a:ext>
            </a:extLst>
          </p:cNvPr>
          <p:cNvSpPr>
            <a:spLocks noGrp="1"/>
          </p:cNvSpPr>
          <p:nvPr>
            <p:ph idx="1"/>
          </p:nvPr>
        </p:nvSpPr>
        <p:spPr/>
        <p:txBody>
          <a:bodyPr>
            <a:normAutofit/>
          </a:bodyPr>
          <a:lstStyle/>
          <a:p>
            <a:r>
              <a:rPr lang="en-US" sz="2800" b="1" dirty="0"/>
              <a:t>V. HERITAGE SITES, MONUMENTS AND HISTORIC AREAS</a:t>
            </a:r>
          </a:p>
          <a:p>
            <a:pPr lvl="1"/>
            <a:r>
              <a:rPr lang="en-US" sz="2000" dirty="0"/>
              <a:t>These elements are often the core of the cultural landscape of a destination and accessibility improves their operational features;</a:t>
            </a:r>
          </a:p>
          <a:p>
            <a:pPr lvl="1"/>
            <a:r>
              <a:rPr lang="en-US" sz="2000" dirty="0"/>
              <a:t>A wide spectrum of accessibility solutions can be considered, while applying heritage conservation principles.</a:t>
            </a:r>
          </a:p>
          <a:p>
            <a:r>
              <a:rPr lang="en-US" sz="2800" b="1" dirty="0"/>
              <a:t>VI. MUSEUMS AND EXHIBIT SPACES</a:t>
            </a:r>
          </a:p>
          <a:p>
            <a:pPr lvl="1"/>
            <a:r>
              <a:rPr lang="en-US" sz="2000" dirty="0"/>
              <a:t>Museums, galleries and exhibit venues attract major visitor flows of both locals and tourists;</a:t>
            </a:r>
          </a:p>
          <a:p>
            <a:pPr lvl="1"/>
            <a:r>
              <a:rPr lang="en-US" sz="2000" dirty="0"/>
              <a:t>There is a wide range of solutions to making their buildings, services and content more accessible in order to create engaging experiences.</a:t>
            </a:r>
          </a:p>
        </p:txBody>
      </p:sp>
    </p:spTree>
    <p:extLst>
      <p:ext uri="{BB962C8B-B14F-4D97-AF65-F5344CB8AC3E}">
        <p14:creationId xmlns:p14="http://schemas.microsoft.com/office/powerpoint/2010/main" val="600219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C53B9-C4F9-3B27-4DBF-0EB78818B5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9CEFB6-FCCC-5149-3D6B-3BE5C1DB5960}"/>
              </a:ext>
            </a:extLst>
          </p:cNvPr>
          <p:cNvSpPr>
            <a:spLocks noGrp="1"/>
          </p:cNvSpPr>
          <p:nvPr>
            <p:ph type="title"/>
          </p:nvPr>
        </p:nvSpPr>
        <p:spPr/>
        <p:txBody>
          <a:bodyPr>
            <a:normAutofit/>
          </a:bodyPr>
          <a:lstStyle/>
          <a:p>
            <a:r>
              <a:rPr lang="en-GB" dirty="0"/>
              <a:t>ISO 21902 - Areas of Action</a:t>
            </a:r>
            <a:endParaRPr lang="en-US" dirty="0"/>
          </a:p>
        </p:txBody>
      </p:sp>
      <p:sp>
        <p:nvSpPr>
          <p:cNvPr id="3" name="Content Placeholder 2">
            <a:extLst>
              <a:ext uri="{FF2B5EF4-FFF2-40B4-BE49-F238E27FC236}">
                <a16:creationId xmlns:a16="http://schemas.microsoft.com/office/drawing/2014/main" id="{96E71626-2E58-CD8D-2FB5-45B9269A7FDD}"/>
              </a:ext>
            </a:extLst>
          </p:cNvPr>
          <p:cNvSpPr>
            <a:spLocks noGrp="1"/>
          </p:cNvSpPr>
          <p:nvPr>
            <p:ph idx="1"/>
          </p:nvPr>
        </p:nvSpPr>
        <p:spPr/>
        <p:txBody>
          <a:bodyPr>
            <a:normAutofit/>
          </a:bodyPr>
          <a:lstStyle/>
          <a:p>
            <a:r>
              <a:rPr lang="en-US" sz="2800" b="1" dirty="0"/>
              <a:t>VII. CULTURAL EVENTS AND STAGING ENVIRONMENTS</a:t>
            </a:r>
          </a:p>
          <a:p>
            <a:pPr lvl="1"/>
            <a:r>
              <a:rPr lang="en-US" sz="2000" dirty="0"/>
              <a:t>Concerts, theatre, opera, dance performances, cinema and a wide range of cultural events can also be made accessible;</a:t>
            </a:r>
          </a:p>
          <a:p>
            <a:pPr lvl="1"/>
            <a:r>
              <a:rPr lang="en-US" sz="2000" dirty="0"/>
              <a:t>The challenge is how to enhance accessibility of the physical environments (tangible aspects) and the specific </a:t>
            </a:r>
            <a:r>
              <a:rPr lang="en-US" sz="2000" dirty="0" err="1"/>
              <a:t>programme</a:t>
            </a:r>
            <a:r>
              <a:rPr lang="en-US" sz="2000" dirty="0"/>
              <a:t> content (intangible aspects).</a:t>
            </a:r>
          </a:p>
          <a:p>
            <a:r>
              <a:rPr lang="en-US" sz="2800" b="1" dirty="0"/>
              <a:t>VIII. DESIGNING CULTURAL TOURISM EXPERIENCES</a:t>
            </a:r>
          </a:p>
          <a:p>
            <a:pPr lvl="1"/>
            <a:r>
              <a:rPr lang="en-US" sz="2000" dirty="0"/>
              <a:t>Provision of high quality, authentic, engaging and inclusive cultural tourism experiences for all, while observing the Universal Design principles;</a:t>
            </a:r>
          </a:p>
          <a:p>
            <a:pPr lvl="1"/>
            <a:r>
              <a:rPr lang="en-US" sz="2000" dirty="0"/>
              <a:t>Partnering with cultural tourism specialists, guides and agencies to familiarize them with new accessible experiences.</a:t>
            </a:r>
          </a:p>
        </p:txBody>
      </p:sp>
    </p:spTree>
    <p:extLst>
      <p:ext uri="{BB962C8B-B14F-4D97-AF65-F5344CB8AC3E}">
        <p14:creationId xmlns:p14="http://schemas.microsoft.com/office/powerpoint/2010/main" val="3707443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FA61E-3BE3-D679-E798-AA340A7213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92EC20-0B03-509C-B5BD-DB3FA4A5556E}"/>
              </a:ext>
            </a:extLst>
          </p:cNvPr>
          <p:cNvSpPr>
            <a:spLocks noGrp="1"/>
          </p:cNvSpPr>
          <p:nvPr>
            <p:ph type="title"/>
          </p:nvPr>
        </p:nvSpPr>
        <p:spPr/>
        <p:txBody>
          <a:bodyPr>
            <a:normAutofit/>
          </a:bodyPr>
          <a:lstStyle/>
          <a:p>
            <a:r>
              <a:rPr lang="en-GB" dirty="0"/>
              <a:t>ISO 21902 - Areas of Action</a:t>
            </a:r>
            <a:endParaRPr lang="en-US" dirty="0"/>
          </a:p>
        </p:txBody>
      </p:sp>
      <p:sp>
        <p:nvSpPr>
          <p:cNvPr id="3" name="Content Placeholder 2">
            <a:extLst>
              <a:ext uri="{FF2B5EF4-FFF2-40B4-BE49-F238E27FC236}">
                <a16:creationId xmlns:a16="http://schemas.microsoft.com/office/drawing/2014/main" id="{0792D353-36B9-971E-A868-5003A614AC30}"/>
              </a:ext>
            </a:extLst>
          </p:cNvPr>
          <p:cNvSpPr>
            <a:spLocks noGrp="1"/>
          </p:cNvSpPr>
          <p:nvPr>
            <p:ph idx="1"/>
          </p:nvPr>
        </p:nvSpPr>
        <p:spPr/>
        <p:txBody>
          <a:bodyPr>
            <a:normAutofit/>
          </a:bodyPr>
          <a:lstStyle/>
          <a:p>
            <a:r>
              <a:rPr lang="en-US" sz="2800" b="1" dirty="0"/>
              <a:t>IX. INFORMATION, COMMUNICATION AND INTERPRETATION</a:t>
            </a:r>
          </a:p>
          <a:p>
            <a:pPr lvl="1"/>
            <a:r>
              <a:rPr lang="en-US" sz="2000" dirty="0"/>
              <a:t>Development of channels and media platforms providing information about the accessibility features, target audiences and the content;</a:t>
            </a:r>
          </a:p>
          <a:p>
            <a:pPr lvl="1"/>
            <a:r>
              <a:rPr lang="en-US" sz="2000" dirty="0"/>
              <a:t>Designing an innovative interpretative content in collaboration with end-users, other cultural institutions and professionals.</a:t>
            </a:r>
          </a:p>
          <a:p>
            <a:r>
              <a:rPr lang="en-US" sz="2800" b="1" dirty="0"/>
              <a:t>X. INSTITUTIONAL POLICIES</a:t>
            </a:r>
          </a:p>
          <a:p>
            <a:pPr lvl="1"/>
            <a:r>
              <a:rPr lang="en-US" sz="2000" dirty="0"/>
              <a:t>Creation of a corporate or institutional vision and public commitment to enable access to culture for all people;</a:t>
            </a:r>
          </a:p>
          <a:p>
            <a:pPr lvl="1"/>
            <a:r>
              <a:rPr lang="en-US" sz="2000" dirty="0"/>
              <a:t>Formalizing political support for a systemic action to improve accessibility; Developing a set of actions based on agreed objectives.</a:t>
            </a:r>
          </a:p>
        </p:txBody>
      </p:sp>
    </p:spTree>
    <p:extLst>
      <p:ext uri="{BB962C8B-B14F-4D97-AF65-F5344CB8AC3E}">
        <p14:creationId xmlns:p14="http://schemas.microsoft.com/office/powerpoint/2010/main" val="4032496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91D95-A5CB-ABC5-64D6-904CB7FEB9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56E563-53CE-EBF9-F854-1FACF9CE30AD}"/>
              </a:ext>
            </a:extLst>
          </p:cNvPr>
          <p:cNvSpPr>
            <a:spLocks noGrp="1"/>
          </p:cNvSpPr>
          <p:nvPr>
            <p:ph type="title"/>
          </p:nvPr>
        </p:nvSpPr>
        <p:spPr/>
        <p:txBody>
          <a:bodyPr>
            <a:normAutofit/>
          </a:bodyPr>
          <a:lstStyle/>
          <a:p>
            <a:r>
              <a:rPr lang="en-GB" dirty="0"/>
              <a:t>ISO 21902 - Areas of Action</a:t>
            </a:r>
            <a:endParaRPr lang="en-US" dirty="0"/>
          </a:p>
        </p:txBody>
      </p:sp>
      <p:sp>
        <p:nvSpPr>
          <p:cNvPr id="3" name="Content Placeholder 2">
            <a:extLst>
              <a:ext uri="{FF2B5EF4-FFF2-40B4-BE49-F238E27FC236}">
                <a16:creationId xmlns:a16="http://schemas.microsoft.com/office/drawing/2014/main" id="{F9AE8BA0-2D23-F92A-B467-DA48F9D0A11C}"/>
              </a:ext>
            </a:extLst>
          </p:cNvPr>
          <p:cNvSpPr>
            <a:spLocks noGrp="1"/>
          </p:cNvSpPr>
          <p:nvPr>
            <p:ph idx="1"/>
          </p:nvPr>
        </p:nvSpPr>
        <p:spPr/>
        <p:txBody>
          <a:bodyPr>
            <a:normAutofit/>
          </a:bodyPr>
          <a:lstStyle/>
          <a:p>
            <a:r>
              <a:rPr lang="en-US" sz="2800" b="1" dirty="0"/>
              <a:t>XI. LABOUR INCLUSION</a:t>
            </a:r>
          </a:p>
          <a:p>
            <a:pPr lvl="1"/>
            <a:r>
              <a:rPr lang="en-US" sz="2000" dirty="0"/>
              <a:t>Establishment of decent working conditions, economic independence, and </a:t>
            </a:r>
            <a:r>
              <a:rPr lang="en-US" sz="2000" dirty="0" err="1"/>
              <a:t>self-realisation</a:t>
            </a:r>
            <a:r>
              <a:rPr lang="en-US" sz="2000" dirty="0"/>
              <a:t> through employment in the cultural tourism ecosystem;</a:t>
            </a:r>
          </a:p>
          <a:p>
            <a:pPr lvl="1"/>
            <a:r>
              <a:rPr lang="en-US" sz="2000" dirty="0" err="1"/>
              <a:t>Labour</a:t>
            </a:r>
            <a:r>
              <a:rPr lang="en-US" sz="2000" dirty="0"/>
              <a:t> inclusion seen as a right and a profitable advantage, instead of a charitable action and legal obligation.</a:t>
            </a:r>
          </a:p>
        </p:txBody>
      </p:sp>
    </p:spTree>
    <p:extLst>
      <p:ext uri="{BB962C8B-B14F-4D97-AF65-F5344CB8AC3E}">
        <p14:creationId xmlns:p14="http://schemas.microsoft.com/office/powerpoint/2010/main" val="2148266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AC1B4B-8BEC-2122-1B41-5687E9501DC1}"/>
              </a:ext>
            </a:extLst>
          </p:cNvPr>
          <p:cNvSpPr>
            <a:spLocks noGrp="1"/>
          </p:cNvSpPr>
          <p:nvPr>
            <p:ph type="title"/>
          </p:nvPr>
        </p:nvSpPr>
        <p:spPr/>
        <p:txBody>
          <a:bodyPr/>
          <a:lstStyle/>
          <a:p>
            <a:r>
              <a:rPr lang="en-GB" dirty="0"/>
              <a:t>Real-World Examples</a:t>
            </a:r>
            <a:endParaRPr lang="en-US" dirty="0"/>
          </a:p>
        </p:txBody>
      </p:sp>
      <p:pic>
        <p:nvPicPr>
          <p:cNvPr id="7" name="Content Placeholder 6" descr="Acropolis lift and tracks up sloping wall ">
            <a:extLst>
              <a:ext uri="{FF2B5EF4-FFF2-40B4-BE49-F238E27FC236}">
                <a16:creationId xmlns:a16="http://schemas.microsoft.com/office/drawing/2014/main" id="{FB54A2B6-BAB1-C2C2-EA89-470CA8162F5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973990" y="1846263"/>
            <a:ext cx="3184657" cy="4022725"/>
          </a:xfrm>
          <a:prstGeom prst="rect">
            <a:avLst/>
          </a:prstGeom>
          <a:noFill/>
          <a:ln>
            <a:noFill/>
          </a:ln>
        </p:spPr>
      </p:pic>
      <p:pic>
        <p:nvPicPr>
          <p:cNvPr id="8" name="Content Placeholder 7">
            <a:extLst>
              <a:ext uri="{FF2B5EF4-FFF2-40B4-BE49-F238E27FC236}">
                <a16:creationId xmlns:a16="http://schemas.microsoft.com/office/drawing/2014/main" id="{274E64B4-2B35-E9B8-B876-DEDD25EC5D8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218238" y="2417631"/>
            <a:ext cx="4937125" cy="2879989"/>
          </a:xfrm>
          <a:prstGeom prst="rect">
            <a:avLst/>
          </a:prstGeom>
          <a:noFill/>
          <a:ln>
            <a:noFill/>
          </a:ln>
        </p:spPr>
      </p:pic>
      <p:sp>
        <p:nvSpPr>
          <p:cNvPr id="9" name="TextBox 8">
            <a:extLst>
              <a:ext uri="{FF2B5EF4-FFF2-40B4-BE49-F238E27FC236}">
                <a16:creationId xmlns:a16="http://schemas.microsoft.com/office/drawing/2014/main" id="{67164CD6-857E-F6E3-15CD-BCD2E7946F40}"/>
              </a:ext>
            </a:extLst>
          </p:cNvPr>
          <p:cNvSpPr txBox="1"/>
          <p:nvPr/>
        </p:nvSpPr>
        <p:spPr>
          <a:xfrm>
            <a:off x="1973990" y="5868988"/>
            <a:ext cx="3184657" cy="369332"/>
          </a:xfrm>
          <a:prstGeom prst="rect">
            <a:avLst/>
          </a:prstGeom>
          <a:noFill/>
        </p:spPr>
        <p:txBody>
          <a:bodyPr wrap="square" rtlCol="0">
            <a:spAutoFit/>
          </a:bodyPr>
          <a:lstStyle/>
          <a:p>
            <a:r>
              <a:rPr lang="en-US" dirty="0"/>
              <a:t>Acropolis, Athens</a:t>
            </a:r>
          </a:p>
        </p:txBody>
      </p:sp>
      <p:sp>
        <p:nvSpPr>
          <p:cNvPr id="10" name="TextBox 9">
            <a:extLst>
              <a:ext uri="{FF2B5EF4-FFF2-40B4-BE49-F238E27FC236}">
                <a16:creationId xmlns:a16="http://schemas.microsoft.com/office/drawing/2014/main" id="{2B0D0DB5-8D7B-F0F4-CAF3-FFBA515A9975}"/>
              </a:ext>
            </a:extLst>
          </p:cNvPr>
          <p:cNvSpPr txBox="1"/>
          <p:nvPr/>
        </p:nvSpPr>
        <p:spPr>
          <a:xfrm>
            <a:off x="7970706" y="5868988"/>
            <a:ext cx="3184657" cy="369332"/>
          </a:xfrm>
          <a:prstGeom prst="rect">
            <a:avLst/>
          </a:prstGeom>
          <a:noFill/>
        </p:spPr>
        <p:txBody>
          <a:bodyPr wrap="square" rtlCol="0">
            <a:spAutoFit/>
          </a:bodyPr>
          <a:lstStyle/>
          <a:p>
            <a:r>
              <a:rPr lang="en-US" dirty="0"/>
              <a:t>Chester Zoo</a:t>
            </a:r>
          </a:p>
        </p:txBody>
      </p:sp>
    </p:spTree>
    <p:extLst>
      <p:ext uri="{BB962C8B-B14F-4D97-AF65-F5344CB8AC3E}">
        <p14:creationId xmlns:p14="http://schemas.microsoft.com/office/powerpoint/2010/main" val="1348346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D8A25-2576-2E37-6229-57318296D132}"/>
              </a:ext>
            </a:extLst>
          </p:cNvPr>
          <p:cNvSpPr>
            <a:spLocks noGrp="1"/>
          </p:cNvSpPr>
          <p:nvPr>
            <p:ph type="title"/>
          </p:nvPr>
        </p:nvSpPr>
        <p:spPr/>
        <p:txBody>
          <a:bodyPr/>
          <a:lstStyle/>
          <a:p>
            <a:r>
              <a:rPr lang="en-GB" dirty="0"/>
              <a:t>Real-World Examples</a:t>
            </a:r>
            <a:endParaRPr lang="en-US" dirty="0"/>
          </a:p>
        </p:txBody>
      </p:sp>
      <p:pic>
        <p:nvPicPr>
          <p:cNvPr id="5" name="Content Placeholder 4">
            <a:extLst>
              <a:ext uri="{FF2B5EF4-FFF2-40B4-BE49-F238E27FC236}">
                <a16:creationId xmlns:a16="http://schemas.microsoft.com/office/drawing/2014/main" id="{1625A696-B3F3-AF16-65D3-28528EB5DBB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96963" y="2148071"/>
            <a:ext cx="4938712" cy="3419108"/>
          </a:xfrm>
          <a:prstGeom prst="rect">
            <a:avLst/>
          </a:prstGeom>
          <a:noFill/>
          <a:ln>
            <a:noFill/>
          </a:ln>
        </p:spPr>
      </p:pic>
      <p:pic>
        <p:nvPicPr>
          <p:cNvPr id="6" name="Content Placeholder 5">
            <a:extLst>
              <a:ext uri="{FF2B5EF4-FFF2-40B4-BE49-F238E27FC236}">
                <a16:creationId xmlns:a16="http://schemas.microsoft.com/office/drawing/2014/main" id="{0484ABE3-5A9C-EAE3-D484-F1A7AD33E1E6}"/>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218238" y="2469059"/>
            <a:ext cx="4937125" cy="2777132"/>
          </a:xfrm>
          <a:prstGeom prst="rect">
            <a:avLst/>
          </a:prstGeom>
          <a:noFill/>
          <a:ln>
            <a:noFill/>
          </a:ln>
        </p:spPr>
      </p:pic>
      <p:sp>
        <p:nvSpPr>
          <p:cNvPr id="7" name="TextBox 6">
            <a:extLst>
              <a:ext uri="{FF2B5EF4-FFF2-40B4-BE49-F238E27FC236}">
                <a16:creationId xmlns:a16="http://schemas.microsoft.com/office/drawing/2014/main" id="{5787FEB0-BC8D-5F5A-A50B-792D2A043BF5}"/>
              </a:ext>
            </a:extLst>
          </p:cNvPr>
          <p:cNvSpPr txBox="1"/>
          <p:nvPr/>
        </p:nvSpPr>
        <p:spPr>
          <a:xfrm>
            <a:off x="1096963" y="5868988"/>
            <a:ext cx="4938711" cy="369332"/>
          </a:xfrm>
          <a:prstGeom prst="rect">
            <a:avLst/>
          </a:prstGeom>
          <a:noFill/>
        </p:spPr>
        <p:txBody>
          <a:bodyPr wrap="square" rtlCol="0">
            <a:spAutoFit/>
          </a:bodyPr>
          <a:lstStyle/>
          <a:p>
            <a:r>
              <a:rPr lang="en-GB" i="1" dirty="0"/>
              <a:t>The Museum of Modern Art (MoMA) in New York</a:t>
            </a:r>
            <a:r>
              <a:rPr lang="en-GB" dirty="0"/>
              <a:t> </a:t>
            </a:r>
            <a:endParaRPr lang="en-US" dirty="0"/>
          </a:p>
        </p:txBody>
      </p:sp>
      <p:sp>
        <p:nvSpPr>
          <p:cNvPr id="8" name="TextBox 7">
            <a:extLst>
              <a:ext uri="{FF2B5EF4-FFF2-40B4-BE49-F238E27FC236}">
                <a16:creationId xmlns:a16="http://schemas.microsoft.com/office/drawing/2014/main" id="{54AE3E99-C822-A82B-13A1-13774F4E4499}"/>
              </a:ext>
            </a:extLst>
          </p:cNvPr>
          <p:cNvSpPr txBox="1"/>
          <p:nvPr/>
        </p:nvSpPr>
        <p:spPr>
          <a:xfrm>
            <a:off x="6705600" y="5868988"/>
            <a:ext cx="4449763" cy="369332"/>
          </a:xfrm>
          <a:prstGeom prst="rect">
            <a:avLst/>
          </a:prstGeom>
          <a:noFill/>
        </p:spPr>
        <p:txBody>
          <a:bodyPr wrap="square" rtlCol="0">
            <a:spAutoFit/>
          </a:bodyPr>
          <a:lstStyle/>
          <a:p>
            <a:r>
              <a:rPr lang="en-GB" b="1" i="1" dirty="0"/>
              <a:t>“Art with Disabilities”</a:t>
            </a:r>
            <a:r>
              <a:rPr lang="en-GB" dirty="0"/>
              <a:t> exhibition in Sofia</a:t>
            </a:r>
            <a:endParaRPr lang="en-US" dirty="0"/>
          </a:p>
        </p:txBody>
      </p:sp>
    </p:spTree>
    <p:extLst>
      <p:ext uri="{BB962C8B-B14F-4D97-AF65-F5344CB8AC3E}">
        <p14:creationId xmlns:p14="http://schemas.microsoft.com/office/powerpoint/2010/main" val="2846032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EB4EF-9F9B-1B65-8765-B4D75E5251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86FAD2-B9F4-07E6-FBFD-2E153C1510DC}"/>
              </a:ext>
            </a:extLst>
          </p:cNvPr>
          <p:cNvSpPr>
            <a:spLocks noGrp="1"/>
          </p:cNvSpPr>
          <p:nvPr>
            <p:ph type="title"/>
          </p:nvPr>
        </p:nvSpPr>
        <p:spPr/>
        <p:txBody>
          <a:bodyPr/>
          <a:lstStyle/>
          <a:p>
            <a:r>
              <a:rPr lang="en-GB" dirty="0"/>
              <a:t>Real-World Examples</a:t>
            </a:r>
            <a:endParaRPr lang="en-US" dirty="0"/>
          </a:p>
        </p:txBody>
      </p:sp>
      <p:sp>
        <p:nvSpPr>
          <p:cNvPr id="7" name="TextBox 6">
            <a:extLst>
              <a:ext uri="{FF2B5EF4-FFF2-40B4-BE49-F238E27FC236}">
                <a16:creationId xmlns:a16="http://schemas.microsoft.com/office/drawing/2014/main" id="{E2F883A4-CE7C-CC14-CDC2-FED7BAB606A1}"/>
              </a:ext>
            </a:extLst>
          </p:cNvPr>
          <p:cNvSpPr txBox="1"/>
          <p:nvPr/>
        </p:nvSpPr>
        <p:spPr>
          <a:xfrm>
            <a:off x="1096963" y="5868988"/>
            <a:ext cx="4938711" cy="369332"/>
          </a:xfrm>
          <a:prstGeom prst="rect">
            <a:avLst/>
          </a:prstGeom>
          <a:noFill/>
        </p:spPr>
        <p:txBody>
          <a:bodyPr wrap="square" rtlCol="0">
            <a:spAutoFit/>
          </a:bodyPr>
          <a:lstStyle/>
          <a:p>
            <a:r>
              <a:rPr lang="en-GB" dirty="0"/>
              <a:t>The Web Accessibility Viewer (WAV), Slovenia</a:t>
            </a:r>
            <a:endParaRPr lang="en-US" dirty="0"/>
          </a:p>
        </p:txBody>
      </p:sp>
      <p:sp>
        <p:nvSpPr>
          <p:cNvPr id="10" name="Content Placeholder 9">
            <a:extLst>
              <a:ext uri="{FF2B5EF4-FFF2-40B4-BE49-F238E27FC236}">
                <a16:creationId xmlns:a16="http://schemas.microsoft.com/office/drawing/2014/main" id="{E1F37F9A-3CBF-1D24-EFDA-7262ABAFD3DE}"/>
              </a:ext>
            </a:extLst>
          </p:cNvPr>
          <p:cNvSpPr>
            <a:spLocks noGrp="1"/>
          </p:cNvSpPr>
          <p:nvPr>
            <p:ph idx="1"/>
          </p:nvPr>
        </p:nvSpPr>
        <p:spPr/>
        <p:txBody>
          <a:bodyPr/>
          <a:lstStyle/>
          <a:p>
            <a:endParaRPr lang="en-US"/>
          </a:p>
        </p:txBody>
      </p:sp>
      <p:pic>
        <p:nvPicPr>
          <p:cNvPr id="11" name="Picture 10">
            <a:extLst>
              <a:ext uri="{FF2B5EF4-FFF2-40B4-BE49-F238E27FC236}">
                <a16:creationId xmlns:a16="http://schemas.microsoft.com/office/drawing/2014/main" id="{CA7A1560-DF37-802A-FDF8-4E6F0BCCA5F0}"/>
              </a:ext>
            </a:extLst>
          </p:cNvPr>
          <p:cNvPicPr>
            <a:picLocks noChangeAspect="1"/>
          </p:cNvPicPr>
          <p:nvPr/>
        </p:nvPicPr>
        <p:blipFill>
          <a:blip r:embed="rId2"/>
          <a:stretch>
            <a:fillRect/>
          </a:stretch>
        </p:blipFill>
        <p:spPr>
          <a:xfrm>
            <a:off x="1096963" y="1763367"/>
            <a:ext cx="10076099" cy="3736395"/>
          </a:xfrm>
          <a:prstGeom prst="rect">
            <a:avLst/>
          </a:prstGeom>
        </p:spPr>
      </p:pic>
    </p:spTree>
    <p:extLst>
      <p:ext uri="{BB962C8B-B14F-4D97-AF65-F5344CB8AC3E}">
        <p14:creationId xmlns:p14="http://schemas.microsoft.com/office/powerpoint/2010/main" val="1819056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91C43-F91B-232B-3ECE-750A25227F74}"/>
              </a:ext>
            </a:extLst>
          </p:cNvPr>
          <p:cNvSpPr>
            <a:spLocks noGrp="1"/>
          </p:cNvSpPr>
          <p:nvPr>
            <p:ph type="title"/>
          </p:nvPr>
        </p:nvSpPr>
        <p:spPr/>
        <p:txBody>
          <a:bodyPr>
            <a:normAutofit/>
          </a:bodyPr>
          <a:lstStyle/>
          <a:p>
            <a:r>
              <a:rPr lang="en-GB" dirty="0"/>
              <a:t>Applying Standards in Practice – From Guidelines to Audits</a:t>
            </a:r>
            <a:endParaRPr lang="en-US" dirty="0"/>
          </a:p>
        </p:txBody>
      </p:sp>
      <p:sp>
        <p:nvSpPr>
          <p:cNvPr id="3" name="Content Placeholder 2">
            <a:extLst>
              <a:ext uri="{FF2B5EF4-FFF2-40B4-BE49-F238E27FC236}">
                <a16:creationId xmlns:a16="http://schemas.microsoft.com/office/drawing/2014/main" id="{AB8F8C21-32F6-2C64-B370-32D1F09AC2F2}"/>
              </a:ext>
            </a:extLst>
          </p:cNvPr>
          <p:cNvSpPr>
            <a:spLocks noGrp="1"/>
          </p:cNvSpPr>
          <p:nvPr>
            <p:ph idx="1"/>
          </p:nvPr>
        </p:nvSpPr>
        <p:spPr/>
        <p:txBody>
          <a:bodyPr>
            <a:normAutofit/>
          </a:bodyPr>
          <a:lstStyle/>
          <a:p>
            <a:r>
              <a:rPr lang="en-GB" sz="2800" dirty="0"/>
              <a:t>When you conduct an accessibility audit of a site, you are essentially </a:t>
            </a:r>
            <a:r>
              <a:rPr lang="en-GB" sz="2800" b="1" dirty="0"/>
              <a:t>measuring the site against the criteria set out in standards or best practices</a:t>
            </a:r>
          </a:p>
          <a:p>
            <a:r>
              <a:rPr lang="en-GB" sz="2800" b="1" dirty="0"/>
              <a:t>Practical Tip:</a:t>
            </a:r>
            <a:r>
              <a:rPr lang="en-GB" sz="2800" dirty="0"/>
              <a:t> Don’t worry about memorizing every number or rule. </a:t>
            </a:r>
          </a:p>
          <a:p>
            <a:r>
              <a:rPr lang="en-GB" sz="2800" dirty="0"/>
              <a:t>Think about your own institution or a site you know. </a:t>
            </a:r>
            <a:r>
              <a:rPr lang="en-GB" sz="2800" b="1" i="1" dirty="0"/>
              <a:t>What accessibility standards or codes you believe your organisation has met and what could it be missing?</a:t>
            </a:r>
            <a:endParaRPr lang="en-US" sz="2800" dirty="0"/>
          </a:p>
        </p:txBody>
      </p:sp>
    </p:spTree>
    <p:extLst>
      <p:ext uri="{BB962C8B-B14F-4D97-AF65-F5344CB8AC3E}">
        <p14:creationId xmlns:p14="http://schemas.microsoft.com/office/powerpoint/2010/main" val="3387387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2EBFD-F275-94F9-3999-0A89707D7A92}"/>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A1B931C8-DBD2-BB1C-4E26-E0669E8B7CE8}"/>
              </a:ext>
            </a:extLst>
          </p:cNvPr>
          <p:cNvSpPr>
            <a:spLocks noGrp="1"/>
          </p:cNvSpPr>
          <p:nvPr>
            <p:ph idx="1"/>
          </p:nvPr>
        </p:nvSpPr>
        <p:spPr/>
        <p:txBody>
          <a:bodyPr>
            <a:normAutofit lnSpcReduction="10000"/>
          </a:bodyPr>
          <a:lstStyle/>
          <a:p>
            <a:pPr marL="457200" lvl="0" indent="-457200">
              <a:buClr>
                <a:schemeClr val="bg2">
                  <a:lumMod val="50000"/>
                </a:schemeClr>
              </a:buClr>
              <a:buFont typeface="+mj-lt"/>
              <a:buAutoNum type="arabicParenR"/>
            </a:pPr>
            <a:r>
              <a:rPr lang="en-GB" dirty="0"/>
              <a:t>Tourism accessibility has a number of commitments and laws globally that define accessibility as an obligation/right.</a:t>
            </a:r>
            <a:endParaRPr lang="en-US" dirty="0"/>
          </a:p>
          <a:p>
            <a:pPr marL="457200" lvl="0" indent="-457200">
              <a:buClr>
                <a:schemeClr val="bg2">
                  <a:lumMod val="50000"/>
                </a:schemeClr>
              </a:buClr>
              <a:buFont typeface="+mj-lt"/>
              <a:buAutoNum type="arabicParenR"/>
            </a:pPr>
            <a:r>
              <a:rPr lang="en-GB" dirty="0"/>
              <a:t>The European Accessibility Act and the Web Accessibility Directive have established specific responsibilities for travel and cultural sectors regarding accessibility in terms of website accessibility, ticketing accessibility and transport accessibility.</a:t>
            </a:r>
            <a:endParaRPr lang="en-US" dirty="0"/>
          </a:p>
          <a:p>
            <a:pPr marL="457200" lvl="0" indent="-457200">
              <a:buClr>
                <a:schemeClr val="bg2">
                  <a:lumMod val="50000"/>
                </a:schemeClr>
              </a:buClr>
              <a:buFont typeface="+mj-lt"/>
              <a:buAutoNum type="arabicParenR"/>
            </a:pPr>
            <a:r>
              <a:rPr lang="en-GB" dirty="0"/>
              <a:t>The Universal Design philosophy provides both the theoretical framework and practical guidance for designing products/environments that can be used by everyone.</a:t>
            </a:r>
            <a:endParaRPr lang="en-US" dirty="0"/>
          </a:p>
          <a:p>
            <a:pPr marL="457200" lvl="0" indent="-457200">
              <a:buClr>
                <a:schemeClr val="bg2">
                  <a:lumMod val="50000"/>
                </a:schemeClr>
              </a:buClr>
              <a:buFont typeface="+mj-lt"/>
              <a:buAutoNum type="arabicParenR"/>
            </a:pPr>
            <a:r>
              <a:rPr lang="en-GB" dirty="0"/>
              <a:t>Specific accessibility standards (for example; ISO 21902 for Accessible Tourism) exist along with numerous guides/check lists that translate accessibility into tangible evaluation criteria.</a:t>
            </a:r>
          </a:p>
          <a:p>
            <a:pPr marL="457200" lvl="0" indent="-457200">
              <a:buClr>
                <a:schemeClr val="bg2">
                  <a:lumMod val="50000"/>
                </a:schemeClr>
              </a:buClr>
              <a:buFont typeface="+mj-lt"/>
              <a:buAutoNum type="arabicParenR"/>
            </a:pPr>
            <a:r>
              <a:rPr lang="en-GB" dirty="0"/>
              <a:t>Learn from best practice examples and case studies that provide a tangible illustration of how standards are being creatively applied in various contexts (museums, heritage sites, digital platforms).</a:t>
            </a:r>
            <a:endParaRPr lang="en-US" dirty="0"/>
          </a:p>
        </p:txBody>
      </p:sp>
    </p:spTree>
    <p:extLst>
      <p:ext uri="{BB962C8B-B14F-4D97-AF65-F5344CB8AC3E}">
        <p14:creationId xmlns:p14="http://schemas.microsoft.com/office/powerpoint/2010/main" val="1275749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3F795-1CE6-17FC-2A12-7A05393668E7}"/>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E1C49F4E-13E6-A560-128A-7F5B36E461B1}"/>
              </a:ext>
            </a:extLst>
          </p:cNvPr>
          <p:cNvSpPr>
            <a:spLocks noGrp="1"/>
          </p:cNvSpPr>
          <p:nvPr>
            <p:ph idx="1"/>
          </p:nvPr>
        </p:nvSpPr>
        <p:spPr/>
        <p:txBody>
          <a:bodyPr>
            <a:normAutofit fontScale="92500" lnSpcReduction="10000"/>
          </a:bodyPr>
          <a:lstStyle/>
          <a:p>
            <a:r>
              <a:rPr lang="en-GB" sz="2800" dirty="0"/>
              <a:t>By the end of Module 2, participants will be able to:</a:t>
            </a:r>
            <a:endParaRPr lang="en-US" sz="2800" dirty="0"/>
          </a:p>
          <a:p>
            <a:pPr lvl="1"/>
            <a:r>
              <a:rPr lang="en-GB" sz="2400" dirty="0"/>
              <a:t>Identify and explain the </a:t>
            </a:r>
            <a:r>
              <a:rPr lang="en-GB" sz="2400" b="1" dirty="0"/>
              <a:t>key international and European policies </a:t>
            </a:r>
            <a:r>
              <a:rPr lang="en-GB" sz="2400" dirty="0"/>
              <a:t>that drive accessibility in tourism and heritage contexts, including the UN Convention on the Rights of Persons with Disabilities and major EU directives or initiatives (e.g. European Accessibility Act, Web Accessibility Directive).</a:t>
            </a:r>
            <a:endParaRPr lang="en-US" sz="2400" dirty="0"/>
          </a:p>
          <a:p>
            <a:pPr lvl="1"/>
            <a:r>
              <a:rPr lang="en-GB" sz="2400" dirty="0"/>
              <a:t>List </a:t>
            </a:r>
            <a:r>
              <a:rPr lang="en-GB" sz="2400" b="1" dirty="0"/>
              <a:t>key accessibility guidelines </a:t>
            </a:r>
            <a:r>
              <a:rPr lang="en-GB" sz="2400" dirty="0"/>
              <a:t>and compare good practices in accessibility implementation across different tourism settings</a:t>
            </a:r>
            <a:endParaRPr lang="en-US" sz="2400" dirty="0"/>
          </a:p>
          <a:p>
            <a:pPr lvl="1"/>
            <a:r>
              <a:rPr lang="en-GB" sz="2400" dirty="0"/>
              <a:t>Understand </a:t>
            </a:r>
            <a:r>
              <a:rPr lang="en-GB" sz="2400" b="1" dirty="0"/>
              <a:t>how to interpret and apply standards and guidelines </a:t>
            </a:r>
            <a:r>
              <a:rPr lang="en-GB" sz="2400" dirty="0"/>
              <a:t>(such as accessibility standards ISO 21902: “Accessible Tourism for All”, national standards, or tourism accessibility certification criteria) in practical terms.</a:t>
            </a:r>
            <a:endParaRPr lang="en-US" sz="2400" dirty="0"/>
          </a:p>
          <a:p>
            <a:pPr lvl="1"/>
            <a:r>
              <a:rPr lang="en-GB" sz="2400" dirty="0"/>
              <a:t>Introduce the </a:t>
            </a:r>
            <a:r>
              <a:rPr lang="en-GB" sz="2400" b="1" dirty="0"/>
              <a:t>concept of accessibility auditing against standards</a:t>
            </a:r>
            <a:r>
              <a:rPr lang="en-GB" sz="2400" dirty="0"/>
              <a:t>, preparing participants for Module 3 by showing how standards and checklists form the basis of an audit.</a:t>
            </a:r>
            <a:endParaRPr lang="en-US" sz="2400" dirty="0"/>
          </a:p>
        </p:txBody>
      </p:sp>
    </p:spTree>
    <p:extLst>
      <p:ext uri="{BB962C8B-B14F-4D97-AF65-F5344CB8AC3E}">
        <p14:creationId xmlns:p14="http://schemas.microsoft.com/office/powerpoint/2010/main" val="1529593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C7982B-C8B2-D821-F153-08951E75AF41}"/>
              </a:ext>
            </a:extLst>
          </p:cNvPr>
          <p:cNvSpPr>
            <a:spLocks noGrp="1"/>
          </p:cNvSpPr>
          <p:nvPr>
            <p:ph type="title"/>
          </p:nvPr>
        </p:nvSpPr>
        <p:spPr>
          <a:xfrm>
            <a:off x="433754" y="2937217"/>
            <a:ext cx="3200400" cy="846406"/>
          </a:xfrm>
        </p:spPr>
        <p:txBody>
          <a:bodyPr anchor="ctr">
            <a:normAutofit/>
          </a:bodyPr>
          <a:lstStyle/>
          <a:p>
            <a:r>
              <a:rPr lang="en-US" sz="4400" dirty="0"/>
              <a:t>THANK YOU!</a:t>
            </a:r>
          </a:p>
        </p:txBody>
      </p:sp>
      <p:sp>
        <p:nvSpPr>
          <p:cNvPr id="5" name="Content Placeholder 4">
            <a:extLst>
              <a:ext uri="{FF2B5EF4-FFF2-40B4-BE49-F238E27FC236}">
                <a16:creationId xmlns:a16="http://schemas.microsoft.com/office/drawing/2014/main" id="{C3AE102F-0835-84F6-154D-348D4DA6DA45}"/>
              </a:ext>
            </a:extLst>
          </p:cNvPr>
          <p:cNvSpPr>
            <a:spLocks noGrp="1"/>
          </p:cNvSpPr>
          <p:nvPr>
            <p:ph idx="1"/>
          </p:nvPr>
        </p:nvSpPr>
        <p:spPr/>
        <p:txBody>
          <a:bodyPr anchor="ctr">
            <a:normAutofit/>
          </a:bodyPr>
          <a:lstStyle/>
          <a:p>
            <a:r>
              <a:rPr lang="en-US" sz="3200" dirty="0"/>
              <a:t>Do you have any questions?</a:t>
            </a:r>
          </a:p>
          <a:p>
            <a:r>
              <a:rPr lang="en-US" sz="3200" dirty="0"/>
              <a:t>What was new or surprising for you?</a:t>
            </a:r>
          </a:p>
        </p:txBody>
      </p:sp>
    </p:spTree>
    <p:extLst>
      <p:ext uri="{BB962C8B-B14F-4D97-AF65-F5344CB8AC3E}">
        <p14:creationId xmlns:p14="http://schemas.microsoft.com/office/powerpoint/2010/main" val="2517060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E1EF8-6EE9-EAC3-53F8-45EBBA956EFE}"/>
              </a:ext>
            </a:extLst>
          </p:cNvPr>
          <p:cNvSpPr>
            <a:spLocks noGrp="1"/>
          </p:cNvSpPr>
          <p:nvPr>
            <p:ph type="title"/>
          </p:nvPr>
        </p:nvSpPr>
        <p:spPr/>
        <p:txBody>
          <a:bodyPr/>
          <a:lstStyle/>
          <a:p>
            <a:r>
              <a:rPr lang="en-US" dirty="0"/>
              <a:t>Key </a:t>
            </a:r>
            <a:r>
              <a:rPr lang="en-GB" dirty="0"/>
              <a:t>International Policies</a:t>
            </a:r>
            <a:endParaRPr lang="en-US" dirty="0"/>
          </a:p>
        </p:txBody>
      </p:sp>
      <p:sp>
        <p:nvSpPr>
          <p:cNvPr id="3" name="Content Placeholder 2">
            <a:extLst>
              <a:ext uri="{FF2B5EF4-FFF2-40B4-BE49-F238E27FC236}">
                <a16:creationId xmlns:a16="http://schemas.microsoft.com/office/drawing/2014/main" id="{9C4030C3-9A5A-0DAB-9222-85C3493D35DB}"/>
              </a:ext>
            </a:extLst>
          </p:cNvPr>
          <p:cNvSpPr>
            <a:spLocks noGrp="1"/>
          </p:cNvSpPr>
          <p:nvPr>
            <p:ph idx="1"/>
          </p:nvPr>
        </p:nvSpPr>
        <p:spPr>
          <a:xfrm>
            <a:off x="1097280" y="1845734"/>
            <a:ext cx="10058400" cy="4205442"/>
          </a:xfrm>
        </p:spPr>
        <p:txBody>
          <a:bodyPr>
            <a:normAutofit/>
          </a:bodyPr>
          <a:lstStyle/>
          <a:p>
            <a:r>
              <a:rPr lang="en-US" dirty="0"/>
              <a:t>The United Nations Convention on the Rights of Persons with Disabilities</a:t>
            </a:r>
          </a:p>
          <a:p>
            <a:pPr lvl="1"/>
            <a:r>
              <a:rPr lang="en-GB" b="1" dirty="0"/>
              <a:t>Article 32 </a:t>
            </a:r>
            <a:r>
              <a:rPr lang="en-GB" dirty="0"/>
              <a:t>of the Convention explicitly calls for the objectives of the Convention to be promoted within the framework of international cooperation.</a:t>
            </a:r>
          </a:p>
          <a:p>
            <a:pPr lvl="1"/>
            <a:r>
              <a:rPr lang="en-GB" b="1" dirty="0"/>
              <a:t>The right to participation in tourism is explicitly enshrined in Article 30</a:t>
            </a:r>
            <a:endParaRPr lang="en-US" dirty="0"/>
          </a:p>
          <a:p>
            <a:r>
              <a:rPr lang="en-US" dirty="0"/>
              <a:t>European Disability Frameworks</a:t>
            </a:r>
          </a:p>
          <a:p>
            <a:pPr lvl="1"/>
            <a:r>
              <a:rPr lang="en-US" dirty="0"/>
              <a:t>European Accessibility Act </a:t>
            </a:r>
          </a:p>
          <a:p>
            <a:pPr lvl="1"/>
            <a:r>
              <a:rPr lang="en-US" dirty="0"/>
              <a:t>Strategy for the rights of persons with disabilities 2021-2030</a:t>
            </a:r>
          </a:p>
          <a:p>
            <a:pPr lvl="1"/>
            <a:r>
              <a:rPr lang="en-US" dirty="0"/>
              <a:t>•	</a:t>
            </a:r>
            <a:r>
              <a:rPr lang="en-US" dirty="0" err="1"/>
              <a:t>AccessibleEU</a:t>
            </a:r>
            <a:endParaRPr lang="en-US" dirty="0"/>
          </a:p>
          <a:p>
            <a:r>
              <a:rPr lang="en-US" dirty="0"/>
              <a:t>The Web Accessibility Directive </a:t>
            </a:r>
          </a:p>
          <a:p>
            <a:r>
              <a:rPr lang="en-US" dirty="0"/>
              <a:t>National Laws and Building Codes</a:t>
            </a:r>
          </a:p>
          <a:p>
            <a:r>
              <a:rPr lang="en-US" dirty="0"/>
              <a:t>Sustainable Development Goals for Persons with Disabilities</a:t>
            </a:r>
          </a:p>
        </p:txBody>
      </p:sp>
    </p:spTree>
    <p:extLst>
      <p:ext uri="{BB962C8B-B14F-4D97-AF65-F5344CB8AC3E}">
        <p14:creationId xmlns:p14="http://schemas.microsoft.com/office/powerpoint/2010/main" val="1027268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D22B7-2B4D-31EC-A0D4-FF5CE0CDAFB8}"/>
              </a:ext>
            </a:extLst>
          </p:cNvPr>
          <p:cNvSpPr>
            <a:spLocks noGrp="1"/>
          </p:cNvSpPr>
          <p:nvPr>
            <p:ph type="title"/>
          </p:nvPr>
        </p:nvSpPr>
        <p:spPr/>
        <p:txBody>
          <a:bodyPr>
            <a:normAutofit/>
          </a:bodyPr>
          <a:lstStyle/>
          <a:p>
            <a:r>
              <a:rPr lang="en-US" dirty="0"/>
              <a:t>Sustainable Development Goals for Persons with Disabilities</a:t>
            </a:r>
          </a:p>
        </p:txBody>
      </p:sp>
      <p:graphicFrame>
        <p:nvGraphicFramePr>
          <p:cNvPr id="5" name="Content Placeholder 4">
            <a:extLst>
              <a:ext uri="{FF2B5EF4-FFF2-40B4-BE49-F238E27FC236}">
                <a16:creationId xmlns:a16="http://schemas.microsoft.com/office/drawing/2014/main" id="{57717DB1-929B-0667-F335-72DF72EC93CE}"/>
              </a:ext>
            </a:extLst>
          </p:cNvPr>
          <p:cNvGraphicFramePr>
            <a:graphicFrameLocks noGrp="1"/>
          </p:cNvGraphicFramePr>
          <p:nvPr>
            <p:ph idx="1"/>
            <p:extLst>
              <p:ext uri="{D42A27DB-BD31-4B8C-83A1-F6EECF244321}">
                <p14:modId xmlns:p14="http://schemas.microsoft.com/office/powerpoint/2010/main" val="2271807754"/>
              </p:ext>
            </p:extLst>
          </p:nvPr>
        </p:nvGraphicFramePr>
        <p:xfrm>
          <a:off x="371139" y="1643386"/>
          <a:ext cx="11510682" cy="4622943"/>
        </p:xfrm>
        <a:graphic>
          <a:graphicData uri="http://schemas.openxmlformats.org/drawingml/2006/table">
            <a:tbl>
              <a:tblPr firstRow="1" firstCol="1" bandRow="1"/>
              <a:tblGrid>
                <a:gridCol w="3836894">
                  <a:extLst>
                    <a:ext uri="{9D8B030D-6E8A-4147-A177-3AD203B41FA5}">
                      <a16:colId xmlns:a16="http://schemas.microsoft.com/office/drawing/2014/main" val="4205174475"/>
                    </a:ext>
                  </a:extLst>
                </a:gridCol>
                <a:gridCol w="3836894">
                  <a:extLst>
                    <a:ext uri="{9D8B030D-6E8A-4147-A177-3AD203B41FA5}">
                      <a16:colId xmlns:a16="http://schemas.microsoft.com/office/drawing/2014/main" val="195975407"/>
                    </a:ext>
                  </a:extLst>
                </a:gridCol>
                <a:gridCol w="3836894">
                  <a:extLst>
                    <a:ext uri="{9D8B030D-6E8A-4147-A177-3AD203B41FA5}">
                      <a16:colId xmlns:a16="http://schemas.microsoft.com/office/drawing/2014/main" val="2466219817"/>
                    </a:ext>
                  </a:extLst>
                </a:gridCol>
              </a:tblGrid>
              <a:tr h="893475">
                <a:tc>
                  <a:txBody>
                    <a:bodyPr/>
                    <a:lstStyle/>
                    <a:p>
                      <a:pPr algn="ctr">
                        <a:lnSpc>
                          <a:spcPct val="115000"/>
                        </a:lnSpc>
                        <a:spcAft>
                          <a:spcPts val="800"/>
                        </a:spcAft>
                        <a:buNone/>
                      </a:pPr>
                      <a:r>
                        <a:rPr lang="en-GB" sz="105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050" b="1"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buNone/>
                      </a:pPr>
                      <a:r>
                        <a:rPr lang="en-GB" sz="105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Ending poverty and hunger for all persons with disabilities</a:t>
                      </a:r>
                      <a:r>
                        <a:rPr lang="en-US" sz="105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GB" sz="105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(&gt; SDGs 1+2)</a:t>
                      </a:r>
                      <a:endParaRPr lang="en-US" sz="105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603" marR="37603"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7CAAC"/>
                    </a:solidFill>
                  </a:tcPr>
                </a:tc>
                <a:tc>
                  <a:txBody>
                    <a:bodyPr/>
                    <a:lstStyle/>
                    <a:p>
                      <a:pPr algn="ctr">
                        <a:lnSpc>
                          <a:spcPct val="115000"/>
                        </a:lnSpc>
                        <a:spcAft>
                          <a:spcPts val="800"/>
                        </a:spcAft>
                        <a:buNone/>
                      </a:pPr>
                      <a:r>
                        <a:rPr lang="en-GB" sz="105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050" b="1"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buNone/>
                      </a:pPr>
                      <a:r>
                        <a:rPr lang="en-GB" sz="105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Ensuring healthy lives and promoting well-being for persons with disabilities</a:t>
                      </a:r>
                      <a:r>
                        <a:rPr lang="en-US" sz="105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GB" sz="105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(&gt; SDG 3)</a:t>
                      </a:r>
                      <a:endParaRPr lang="en-US" sz="105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603" marR="37603"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800"/>
                        </a:spcAft>
                        <a:buNone/>
                      </a:pPr>
                      <a:r>
                        <a:rPr lang="en-GB" sz="105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1050" b="1"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buNone/>
                      </a:pPr>
                      <a:r>
                        <a:rPr lang="en-GB" sz="105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Facilitating access to sexual and reproductive health care services and reproductive rights for persons with disabilities</a:t>
                      </a:r>
                      <a:r>
                        <a:rPr lang="en-US" sz="105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GB" sz="105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(&gt; SDGs 3+5)</a:t>
                      </a:r>
                      <a:endParaRPr lang="en-US" sz="105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603" marR="37603"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FE599"/>
                    </a:solidFill>
                  </a:tcPr>
                </a:tc>
                <a:extLst>
                  <a:ext uri="{0D108BD9-81ED-4DB2-BD59-A6C34878D82A}">
                    <a16:rowId xmlns:a16="http://schemas.microsoft.com/office/drawing/2014/main" val="1673802535"/>
                  </a:ext>
                </a:extLst>
              </a:tr>
              <a:tr h="893475">
                <a:tc>
                  <a:txBody>
                    <a:bodyPr/>
                    <a:lstStyle/>
                    <a:p>
                      <a:pPr algn="ctr">
                        <a:lnSpc>
                          <a:spcPct val="115000"/>
                        </a:lnSpc>
                        <a:spcAft>
                          <a:spcPts val="800"/>
                        </a:spcAft>
                        <a:buNone/>
                      </a:pPr>
                      <a:r>
                        <a:rPr lang="en-GB" sz="105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a:t>
                      </a:r>
                      <a:endParaRPr lang="en-US" sz="1050" b="1"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buNone/>
                      </a:pPr>
                      <a:r>
                        <a:rPr lang="en-GB" sz="105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Ensuring inclusive and equitable quality education</a:t>
                      </a:r>
                      <a:r>
                        <a:rPr lang="en-US" sz="105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GB" sz="105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(&gt; SDG 4)</a:t>
                      </a:r>
                      <a:endParaRPr lang="en-US" sz="105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603" marR="37603"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BDD6EE"/>
                    </a:solidFill>
                  </a:tcPr>
                </a:tc>
                <a:tc>
                  <a:txBody>
                    <a:bodyPr/>
                    <a:lstStyle/>
                    <a:p>
                      <a:pPr algn="ctr">
                        <a:lnSpc>
                          <a:spcPct val="115000"/>
                        </a:lnSpc>
                        <a:spcAft>
                          <a:spcPts val="800"/>
                        </a:spcAft>
                        <a:buNone/>
                      </a:pPr>
                      <a:r>
                        <a:rPr lang="en-GB" sz="105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a:t>
                      </a:r>
                      <a:endParaRPr lang="en-US" sz="1050" b="1"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buNone/>
                      </a:pPr>
                      <a:r>
                        <a:rPr lang="en-GB" sz="105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Achieving gender equality and empowering all women and girls with disabilities</a:t>
                      </a:r>
                      <a:r>
                        <a:rPr lang="en-US" sz="105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GB" sz="105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(&gt; SDG 5)</a:t>
                      </a:r>
                      <a:endParaRPr lang="en-US" sz="105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603" marR="37603"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C5E0B3"/>
                    </a:solidFill>
                  </a:tcPr>
                </a:tc>
                <a:tc>
                  <a:txBody>
                    <a:bodyPr/>
                    <a:lstStyle/>
                    <a:p>
                      <a:pPr algn="ctr">
                        <a:lnSpc>
                          <a:spcPct val="115000"/>
                        </a:lnSpc>
                        <a:spcAft>
                          <a:spcPts val="800"/>
                        </a:spcAft>
                        <a:buNone/>
                      </a:pPr>
                      <a:r>
                        <a:rPr lang="en-GB" sz="105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a:t>
                      </a:r>
                      <a:endParaRPr lang="en-US" sz="1050" b="1"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buNone/>
                      </a:pPr>
                      <a:r>
                        <a:rPr lang="en-GB" sz="105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Ensuring availability of water and sanitation for persons with disabilities</a:t>
                      </a:r>
                      <a:r>
                        <a:rPr lang="en-US" sz="105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GB" sz="105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(&gt; SDG 6)</a:t>
                      </a:r>
                      <a:endParaRPr lang="en-US" sz="105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603" marR="37603"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7CAAC"/>
                    </a:solidFill>
                  </a:tcPr>
                </a:tc>
                <a:extLst>
                  <a:ext uri="{0D108BD9-81ED-4DB2-BD59-A6C34878D82A}">
                    <a16:rowId xmlns:a16="http://schemas.microsoft.com/office/drawing/2014/main" val="166229714"/>
                  </a:ext>
                </a:extLst>
              </a:tr>
              <a:tr h="893475">
                <a:tc>
                  <a:txBody>
                    <a:bodyPr/>
                    <a:lstStyle/>
                    <a:p>
                      <a:pPr algn="ctr">
                        <a:lnSpc>
                          <a:spcPct val="115000"/>
                        </a:lnSpc>
                        <a:spcAft>
                          <a:spcPts val="800"/>
                        </a:spcAft>
                        <a:buNone/>
                      </a:pPr>
                      <a:r>
                        <a:rPr lang="en-GB" sz="105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a:t>
                      </a:r>
                      <a:endParaRPr lang="en-US" sz="1050" b="1"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buNone/>
                      </a:pPr>
                      <a:r>
                        <a:rPr lang="en-GB" sz="105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Ensuring access to energy for persons with disabilities</a:t>
                      </a:r>
                      <a:r>
                        <a:rPr lang="en-US" sz="105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GB" sz="105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(&gt; SDG 7)</a:t>
                      </a:r>
                      <a:endParaRPr lang="en-US" sz="105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603" marR="37603"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800"/>
                        </a:spcAft>
                        <a:buNone/>
                      </a:pPr>
                      <a:r>
                        <a:rPr lang="en-GB" sz="105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a:t>
                      </a:r>
                      <a:endParaRPr lang="en-US" sz="1050" b="1"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buNone/>
                      </a:pPr>
                      <a:r>
                        <a:rPr lang="en-GB" sz="105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Promoting full and productive employment and decent work for persons with disabilities</a:t>
                      </a:r>
                      <a:r>
                        <a:rPr lang="en-US" sz="105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GB" sz="105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(&gt; SDG 9)</a:t>
                      </a:r>
                      <a:endParaRPr lang="en-US" sz="105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603" marR="37603"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FE599"/>
                    </a:solidFill>
                  </a:tcPr>
                </a:tc>
                <a:tc>
                  <a:txBody>
                    <a:bodyPr/>
                    <a:lstStyle/>
                    <a:p>
                      <a:pPr algn="ctr">
                        <a:lnSpc>
                          <a:spcPct val="115000"/>
                        </a:lnSpc>
                        <a:spcAft>
                          <a:spcPts val="800"/>
                        </a:spcAft>
                        <a:buNone/>
                      </a:pPr>
                      <a:r>
                        <a:rPr lang="en-GB" sz="105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a:t>
                      </a:r>
                      <a:endParaRPr lang="en-US" sz="1050" b="1"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buNone/>
                      </a:pPr>
                      <a:r>
                        <a:rPr lang="en-GB" sz="105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Increasing access to information and communications technology for persons with disabilities</a:t>
                      </a:r>
                      <a:r>
                        <a:rPr lang="en-US" sz="105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GB" sz="105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(&gt; SDG 9)</a:t>
                      </a:r>
                      <a:endParaRPr lang="en-US" sz="105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603" marR="37603"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val="2988023682"/>
                  </a:ext>
                </a:extLst>
              </a:tr>
              <a:tr h="971259">
                <a:tc>
                  <a:txBody>
                    <a:bodyPr/>
                    <a:lstStyle/>
                    <a:p>
                      <a:pPr algn="ctr">
                        <a:lnSpc>
                          <a:spcPct val="115000"/>
                        </a:lnSpc>
                        <a:spcAft>
                          <a:spcPts val="800"/>
                        </a:spcAft>
                        <a:buNone/>
                      </a:pPr>
                      <a:r>
                        <a:rPr lang="en-GB" sz="105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a:t>
                      </a:r>
                      <a:endParaRPr lang="en-US" sz="1050" b="1"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buNone/>
                      </a:pPr>
                      <a:r>
                        <a:rPr lang="en-GB" sz="105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Reducing inequality</a:t>
                      </a:r>
                      <a:r>
                        <a:rPr lang="en-US" sz="105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GB" sz="105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(&gt;SDG 10)</a:t>
                      </a:r>
                      <a:endParaRPr lang="en-US" sz="105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603" marR="37603"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C5E0B3"/>
                    </a:solidFill>
                  </a:tcPr>
                </a:tc>
                <a:tc>
                  <a:txBody>
                    <a:bodyPr/>
                    <a:lstStyle/>
                    <a:p>
                      <a:pPr algn="ctr">
                        <a:lnSpc>
                          <a:spcPct val="115000"/>
                        </a:lnSpc>
                        <a:spcAft>
                          <a:spcPts val="800"/>
                        </a:spcAft>
                        <a:buNone/>
                      </a:pPr>
                      <a:r>
                        <a:rPr lang="en-GB" sz="105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a:t>
                      </a:r>
                      <a:endParaRPr lang="en-US" sz="1050" b="1"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buNone/>
                      </a:pPr>
                      <a:r>
                        <a:rPr lang="en-GB" sz="105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Making cities and human settlements inclusive and sustainable for persons with disabilities</a:t>
                      </a:r>
                      <a:r>
                        <a:rPr lang="en-US" sz="105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GB" sz="105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(&gt; SDG 11)</a:t>
                      </a:r>
                      <a:endParaRPr lang="en-US" sz="105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603" marR="37603"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7CAAC"/>
                    </a:solidFill>
                  </a:tcPr>
                </a:tc>
                <a:tc>
                  <a:txBody>
                    <a:bodyPr/>
                    <a:lstStyle/>
                    <a:p>
                      <a:pPr algn="ctr">
                        <a:lnSpc>
                          <a:spcPct val="115000"/>
                        </a:lnSpc>
                        <a:spcAft>
                          <a:spcPts val="800"/>
                        </a:spcAft>
                        <a:buNone/>
                      </a:pPr>
                      <a:r>
                        <a:rPr lang="en-GB" sz="105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a:t>
                      </a:r>
                      <a:endParaRPr lang="en-US" sz="1050" b="1"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buNone/>
                      </a:pPr>
                      <a:r>
                        <a:rPr lang="en-GB" sz="105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Building the resilience of persons with disabilities and reducing their exposure to and impact from climate-related hazards and other shocks and disasters</a:t>
                      </a:r>
                      <a:r>
                        <a:rPr lang="en-US" sz="105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GB" sz="105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(&gt; SDG 1, 11+13)</a:t>
                      </a:r>
                      <a:endParaRPr lang="en-US" sz="105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603" marR="37603"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2945412847"/>
                  </a:ext>
                </a:extLst>
              </a:tr>
              <a:tr h="971259">
                <a:tc>
                  <a:txBody>
                    <a:bodyPr/>
                    <a:lstStyle/>
                    <a:p>
                      <a:pPr algn="ctr">
                        <a:lnSpc>
                          <a:spcPct val="115000"/>
                        </a:lnSpc>
                        <a:spcAft>
                          <a:spcPts val="800"/>
                        </a:spcAft>
                        <a:buNone/>
                      </a:pPr>
                      <a:r>
                        <a:rPr lang="en-GB" sz="105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a:t>
                      </a:r>
                      <a:endParaRPr lang="en-US" sz="1050" b="1"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buNone/>
                      </a:pPr>
                      <a:r>
                        <a:rPr lang="en-GB" sz="105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Promoting peaceful and inclusive societies for sustainable development, providing access to justice for all and building effective, accountable and inclusive institutions (&gt; SDG 16)</a:t>
                      </a:r>
                      <a:endParaRPr lang="en-US" sz="105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603" marR="37603"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FE599"/>
                    </a:solidFill>
                  </a:tcPr>
                </a:tc>
                <a:tc>
                  <a:txBody>
                    <a:bodyPr/>
                    <a:lstStyle/>
                    <a:p>
                      <a:pPr algn="ctr">
                        <a:lnSpc>
                          <a:spcPct val="115000"/>
                        </a:lnSpc>
                        <a:spcAft>
                          <a:spcPts val="800"/>
                        </a:spcAft>
                        <a:buNone/>
                      </a:pPr>
                      <a:r>
                        <a:rPr lang="en-GB" sz="105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a:t>
                      </a:r>
                      <a:endParaRPr lang="en-US" sz="1050" b="1"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buNone/>
                      </a:pPr>
                      <a:r>
                        <a:rPr lang="en-GB" sz="105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Collect and provide data, in particular disaggregated by disability</a:t>
                      </a:r>
                      <a:r>
                        <a:rPr lang="en-US" sz="105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GB" sz="105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(&gt; SDG 17)</a:t>
                      </a:r>
                      <a:endParaRPr lang="en-US" sz="105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603" marR="37603"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BDD6EE"/>
                    </a:solidFill>
                  </a:tcPr>
                </a:tc>
                <a:tc>
                  <a:txBody>
                    <a:bodyPr/>
                    <a:lstStyle/>
                    <a:p>
                      <a:pPr algn="ctr">
                        <a:lnSpc>
                          <a:spcPct val="115000"/>
                        </a:lnSpc>
                        <a:spcAft>
                          <a:spcPts val="800"/>
                        </a:spcAft>
                        <a:buNone/>
                      </a:pPr>
                      <a:r>
                        <a:rPr lang="en-GB" sz="105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5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603" marR="37603"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632351239"/>
                  </a:ext>
                </a:extLst>
              </a:tr>
            </a:tbl>
          </a:graphicData>
        </a:graphic>
      </p:graphicFrame>
    </p:spTree>
    <p:extLst>
      <p:ext uri="{BB962C8B-B14F-4D97-AF65-F5344CB8AC3E}">
        <p14:creationId xmlns:p14="http://schemas.microsoft.com/office/powerpoint/2010/main" val="1026631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1244B-4E70-1353-40FA-9085834AA811}"/>
              </a:ext>
            </a:extLst>
          </p:cNvPr>
          <p:cNvSpPr>
            <a:spLocks noGrp="1"/>
          </p:cNvSpPr>
          <p:nvPr>
            <p:ph type="title"/>
          </p:nvPr>
        </p:nvSpPr>
        <p:spPr/>
        <p:txBody>
          <a:bodyPr>
            <a:normAutofit/>
          </a:bodyPr>
          <a:lstStyle/>
          <a:p>
            <a:r>
              <a:rPr lang="en-GB" dirty="0"/>
              <a:t>Accessibility Guidelines and Standards in Tourism - Key Principles</a:t>
            </a:r>
            <a:endParaRPr lang="en-US" dirty="0"/>
          </a:p>
        </p:txBody>
      </p:sp>
      <p:sp>
        <p:nvSpPr>
          <p:cNvPr id="3" name="Content Placeholder 2">
            <a:extLst>
              <a:ext uri="{FF2B5EF4-FFF2-40B4-BE49-F238E27FC236}">
                <a16:creationId xmlns:a16="http://schemas.microsoft.com/office/drawing/2014/main" id="{E5A71034-2560-FE2F-F919-CE5AF0B0A289}"/>
              </a:ext>
            </a:extLst>
          </p:cNvPr>
          <p:cNvSpPr>
            <a:spLocks noGrp="1"/>
          </p:cNvSpPr>
          <p:nvPr>
            <p:ph idx="1"/>
          </p:nvPr>
        </p:nvSpPr>
        <p:spPr>
          <a:xfrm>
            <a:off x="1097280" y="1845733"/>
            <a:ext cx="10058400" cy="4438525"/>
          </a:xfrm>
        </p:spPr>
        <p:txBody>
          <a:bodyPr>
            <a:normAutofit fontScale="92500" lnSpcReduction="20000"/>
          </a:bodyPr>
          <a:lstStyle/>
          <a:p>
            <a:pPr marL="457200" lvl="0" indent="-457200">
              <a:buClr>
                <a:schemeClr val="bg2">
                  <a:lumMod val="50000"/>
                </a:schemeClr>
              </a:buClr>
              <a:buFont typeface="+mj-lt"/>
              <a:buAutoNum type="arabicParenR"/>
            </a:pPr>
            <a:r>
              <a:rPr lang="en-GB" sz="2400" b="1" dirty="0"/>
              <a:t>Inclusion and equality</a:t>
            </a:r>
            <a:r>
              <a:rPr lang="en-GB" sz="2400" dirty="0"/>
              <a:t>. Tourism should be usable and enjoyable by people with different abilities, ages, and needs, without segregation or special treatment wherever possible.</a:t>
            </a:r>
            <a:endParaRPr lang="en-US" sz="2400" dirty="0"/>
          </a:p>
          <a:p>
            <a:pPr marL="457200" lvl="0" indent="-457200">
              <a:buClr>
                <a:schemeClr val="bg2">
                  <a:lumMod val="50000"/>
                </a:schemeClr>
              </a:buClr>
              <a:buFont typeface="+mj-lt"/>
              <a:buAutoNum type="arabicParenR"/>
            </a:pPr>
            <a:r>
              <a:rPr lang="en-GB" sz="2400" b="1" dirty="0"/>
              <a:t>Universal Design</a:t>
            </a:r>
            <a:r>
              <a:rPr lang="en-GB" sz="2400" dirty="0"/>
              <a:t>. Environments, services, and information should be designed from the outset to work for as many people as possible, rather than adapted later for specific groups.</a:t>
            </a:r>
            <a:endParaRPr lang="en-US" sz="2400" dirty="0"/>
          </a:p>
          <a:p>
            <a:pPr marL="457200" lvl="0" indent="-457200">
              <a:buClr>
                <a:schemeClr val="bg2">
                  <a:lumMod val="50000"/>
                </a:schemeClr>
              </a:buClr>
              <a:buFont typeface="+mj-lt"/>
              <a:buAutoNum type="arabicParenR"/>
            </a:pPr>
            <a:r>
              <a:rPr lang="en-GB" sz="2400" b="1" dirty="0"/>
              <a:t>Independence and dignity</a:t>
            </a:r>
            <a:r>
              <a:rPr lang="en-GB" sz="2400" dirty="0"/>
              <a:t>. Accessibility should support people to move, decide, and participate independently, with assistance offered respectfully when needed.</a:t>
            </a:r>
            <a:endParaRPr lang="en-US" sz="2400" dirty="0"/>
          </a:p>
          <a:p>
            <a:pPr marL="457200" lvl="0" indent="-457200">
              <a:buClr>
                <a:schemeClr val="bg2">
                  <a:lumMod val="50000"/>
                </a:schemeClr>
              </a:buClr>
              <a:buFont typeface="+mj-lt"/>
              <a:buAutoNum type="arabicParenR"/>
            </a:pPr>
            <a:r>
              <a:rPr lang="en-GB" sz="2400" b="1" dirty="0"/>
              <a:t>Information and transparency</a:t>
            </a:r>
            <a:r>
              <a:rPr lang="en-GB" sz="2400" dirty="0"/>
              <a:t>. Accurate, clear, and accessible information is essential. Many access barriers are created by uncertainty rather than physical obstacles.</a:t>
            </a:r>
            <a:endParaRPr lang="en-US" sz="2400" dirty="0"/>
          </a:p>
          <a:p>
            <a:pPr marL="457200" lvl="0" indent="-457200">
              <a:buClr>
                <a:schemeClr val="bg2">
                  <a:lumMod val="50000"/>
                </a:schemeClr>
              </a:buClr>
              <a:buFont typeface="+mj-lt"/>
              <a:buAutoNum type="arabicParenR"/>
            </a:pPr>
            <a:r>
              <a:rPr lang="en-GB" sz="2400" b="1" dirty="0"/>
              <a:t>Whole journey thinking</a:t>
            </a:r>
            <a:r>
              <a:rPr lang="en-GB" sz="2400" dirty="0"/>
              <a:t>. Accessibility is only effective when the full visitor journey is considered, from planning and booking through to arrival, experience, and departure.</a:t>
            </a:r>
            <a:endParaRPr lang="en-US" sz="2400" dirty="0"/>
          </a:p>
        </p:txBody>
      </p:sp>
    </p:spTree>
    <p:extLst>
      <p:ext uri="{BB962C8B-B14F-4D97-AF65-F5344CB8AC3E}">
        <p14:creationId xmlns:p14="http://schemas.microsoft.com/office/powerpoint/2010/main" val="584686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5E14C-F32D-7B6C-8AA4-47BCF1AA6092}"/>
              </a:ext>
            </a:extLst>
          </p:cNvPr>
          <p:cNvSpPr>
            <a:spLocks noGrp="1"/>
          </p:cNvSpPr>
          <p:nvPr>
            <p:ph type="title"/>
          </p:nvPr>
        </p:nvSpPr>
        <p:spPr/>
        <p:txBody>
          <a:bodyPr/>
          <a:lstStyle/>
          <a:p>
            <a:r>
              <a:rPr lang="en-US" dirty="0"/>
              <a:t>Notable Accessibility Standards and Guidelines</a:t>
            </a:r>
          </a:p>
        </p:txBody>
      </p:sp>
      <p:sp>
        <p:nvSpPr>
          <p:cNvPr id="3" name="Content Placeholder 2">
            <a:extLst>
              <a:ext uri="{FF2B5EF4-FFF2-40B4-BE49-F238E27FC236}">
                <a16:creationId xmlns:a16="http://schemas.microsoft.com/office/drawing/2014/main" id="{4EA73191-FFEB-D820-36BE-73FB807A9119}"/>
              </a:ext>
            </a:extLst>
          </p:cNvPr>
          <p:cNvSpPr>
            <a:spLocks noGrp="1"/>
          </p:cNvSpPr>
          <p:nvPr>
            <p:ph idx="1"/>
          </p:nvPr>
        </p:nvSpPr>
        <p:spPr/>
        <p:txBody>
          <a:bodyPr>
            <a:normAutofit/>
          </a:bodyPr>
          <a:lstStyle/>
          <a:p>
            <a:r>
              <a:rPr lang="en-US" b="1" dirty="0"/>
              <a:t>Universal Design and Design for All</a:t>
            </a:r>
          </a:p>
          <a:p>
            <a:r>
              <a:rPr lang="en-US" b="1" dirty="0"/>
              <a:t>EN 17210:2021. Accessibility and usability of the built environment - Functional requirements</a:t>
            </a:r>
          </a:p>
          <a:p>
            <a:r>
              <a:rPr lang="en-US" b="1" dirty="0"/>
              <a:t>ISO Standards</a:t>
            </a:r>
          </a:p>
          <a:p>
            <a:pPr lvl="1"/>
            <a:r>
              <a:rPr lang="en-GB" dirty="0"/>
              <a:t>ISO 21542: Building construction – Accessibility and usability of the built environment.</a:t>
            </a:r>
            <a:endParaRPr lang="en-US" dirty="0"/>
          </a:p>
          <a:p>
            <a:pPr lvl="1"/>
            <a:r>
              <a:rPr lang="en-GB" dirty="0"/>
              <a:t>ISO 7001: Public information symbols. </a:t>
            </a:r>
            <a:endParaRPr lang="en-US" dirty="0"/>
          </a:p>
          <a:p>
            <a:pPr lvl="1"/>
            <a:r>
              <a:rPr lang="en-GB" dirty="0"/>
              <a:t>ISO 7010: Graphical symbols – Safety colours and safety signs. </a:t>
            </a:r>
            <a:endParaRPr lang="en-US" dirty="0"/>
          </a:p>
          <a:p>
            <a:pPr lvl="1"/>
            <a:r>
              <a:rPr lang="en-GB" dirty="0"/>
              <a:t>ISO 9241 series (Ergonomics of human-system interaction). ISO 17100 (Translation services). </a:t>
            </a:r>
            <a:endParaRPr lang="en-US" dirty="0"/>
          </a:p>
          <a:p>
            <a:r>
              <a:rPr lang="en-US" b="1" dirty="0"/>
              <a:t>Web Content Accessibility Guidelines (WCAG)</a:t>
            </a:r>
          </a:p>
          <a:p>
            <a:r>
              <a:rPr lang="en-US" b="1" dirty="0"/>
              <a:t>Other Technical Standards</a:t>
            </a:r>
          </a:p>
          <a:p>
            <a:r>
              <a:rPr lang="en-US" b="1" dirty="0"/>
              <a:t>Accessibility Checklists and Certification Criteria</a:t>
            </a:r>
          </a:p>
        </p:txBody>
      </p:sp>
    </p:spTree>
    <p:extLst>
      <p:ext uri="{BB962C8B-B14F-4D97-AF65-F5344CB8AC3E}">
        <p14:creationId xmlns:p14="http://schemas.microsoft.com/office/powerpoint/2010/main" val="2973519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7D827-6E2C-7C0C-1BF0-13B29916A55A}"/>
              </a:ext>
            </a:extLst>
          </p:cNvPr>
          <p:cNvSpPr>
            <a:spLocks noGrp="1"/>
          </p:cNvSpPr>
          <p:nvPr>
            <p:ph type="title"/>
          </p:nvPr>
        </p:nvSpPr>
        <p:spPr/>
        <p:txBody>
          <a:bodyPr/>
          <a:lstStyle/>
          <a:p>
            <a:r>
              <a:rPr lang="en-GB" dirty="0"/>
              <a:t>ISO 21902:2021 – Accessible Tourism for All</a:t>
            </a:r>
            <a:endParaRPr lang="en-US" dirty="0"/>
          </a:p>
        </p:txBody>
      </p:sp>
      <p:sp>
        <p:nvSpPr>
          <p:cNvPr id="3" name="Content Placeholder 2">
            <a:extLst>
              <a:ext uri="{FF2B5EF4-FFF2-40B4-BE49-F238E27FC236}">
                <a16:creationId xmlns:a16="http://schemas.microsoft.com/office/drawing/2014/main" id="{CDFA7B2D-658A-1E0E-09A7-431194300B83}"/>
              </a:ext>
            </a:extLst>
          </p:cNvPr>
          <p:cNvSpPr>
            <a:spLocks noGrp="1"/>
          </p:cNvSpPr>
          <p:nvPr>
            <p:ph idx="1"/>
          </p:nvPr>
        </p:nvSpPr>
        <p:spPr/>
        <p:txBody>
          <a:bodyPr>
            <a:normAutofit/>
          </a:bodyPr>
          <a:lstStyle/>
          <a:p>
            <a:r>
              <a:rPr lang="en-GB" sz="3200" dirty="0"/>
              <a:t>Provides requirements and recommendations that can be applied by:</a:t>
            </a:r>
            <a:endParaRPr lang="en-US" sz="3200" dirty="0"/>
          </a:p>
          <a:p>
            <a:pPr lvl="1"/>
            <a:r>
              <a:rPr lang="en-GB" sz="2800" dirty="0"/>
              <a:t>Public authorities and destination managers</a:t>
            </a:r>
            <a:endParaRPr lang="en-US" sz="2800" dirty="0"/>
          </a:p>
          <a:p>
            <a:pPr lvl="1"/>
            <a:r>
              <a:rPr lang="en-GB" sz="2800" dirty="0"/>
              <a:t>Tourism businesses and service providers</a:t>
            </a:r>
            <a:endParaRPr lang="en-US" sz="2800" dirty="0"/>
          </a:p>
          <a:p>
            <a:pPr lvl="1"/>
            <a:r>
              <a:rPr lang="en-GB" sz="2800" dirty="0"/>
              <a:t>Cultural, natural, and heritage attractions</a:t>
            </a:r>
            <a:endParaRPr lang="en-US" sz="2800" dirty="0"/>
          </a:p>
          <a:p>
            <a:pPr lvl="1"/>
            <a:r>
              <a:rPr lang="en-GB" sz="2800" dirty="0"/>
              <a:t>Transport and mobility services</a:t>
            </a:r>
            <a:endParaRPr lang="en-US" sz="2800" dirty="0"/>
          </a:p>
          <a:p>
            <a:pPr lvl="1"/>
            <a:r>
              <a:rPr lang="en-GB" sz="2800" dirty="0"/>
              <a:t>Supporting services such as information centres and booking platforms</a:t>
            </a:r>
            <a:endParaRPr lang="en-US" sz="2800" dirty="0"/>
          </a:p>
        </p:txBody>
      </p:sp>
    </p:spTree>
    <p:extLst>
      <p:ext uri="{BB962C8B-B14F-4D97-AF65-F5344CB8AC3E}">
        <p14:creationId xmlns:p14="http://schemas.microsoft.com/office/powerpoint/2010/main" val="3511212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277EC-7698-794A-7250-42F4BCA4E957}"/>
              </a:ext>
            </a:extLst>
          </p:cNvPr>
          <p:cNvSpPr>
            <a:spLocks noGrp="1"/>
          </p:cNvSpPr>
          <p:nvPr>
            <p:ph type="title"/>
          </p:nvPr>
        </p:nvSpPr>
        <p:spPr/>
        <p:txBody>
          <a:bodyPr/>
          <a:lstStyle/>
          <a:p>
            <a:r>
              <a:rPr lang="en-GB" dirty="0"/>
              <a:t>ISO Standard 21902 Relevancy</a:t>
            </a:r>
            <a:endParaRPr lang="en-US" dirty="0"/>
          </a:p>
        </p:txBody>
      </p:sp>
      <p:sp>
        <p:nvSpPr>
          <p:cNvPr id="3" name="Content Placeholder 2">
            <a:extLst>
              <a:ext uri="{FF2B5EF4-FFF2-40B4-BE49-F238E27FC236}">
                <a16:creationId xmlns:a16="http://schemas.microsoft.com/office/drawing/2014/main" id="{14502D60-FA2D-958C-25B0-C99A19C36909}"/>
              </a:ext>
            </a:extLst>
          </p:cNvPr>
          <p:cNvSpPr>
            <a:spLocks noGrp="1"/>
          </p:cNvSpPr>
          <p:nvPr>
            <p:ph idx="1"/>
          </p:nvPr>
        </p:nvSpPr>
        <p:spPr>
          <a:xfrm>
            <a:off x="1097280" y="1845733"/>
            <a:ext cx="10058400" cy="4375773"/>
          </a:xfrm>
        </p:spPr>
        <p:txBody>
          <a:bodyPr>
            <a:normAutofit/>
          </a:bodyPr>
          <a:lstStyle/>
          <a:p>
            <a:r>
              <a:rPr lang="en-GB" sz="2400" dirty="0"/>
              <a:t>It provides the tools to:</a:t>
            </a:r>
            <a:endParaRPr lang="en-US" sz="2400" dirty="0"/>
          </a:p>
          <a:p>
            <a:pPr lvl="1"/>
            <a:r>
              <a:rPr lang="en-GB" sz="2000" b="1" dirty="0"/>
              <a:t>Avoid </a:t>
            </a:r>
            <a:r>
              <a:rPr lang="en-GB" sz="2000" dirty="0"/>
              <a:t>all kinds of access barriers for tourists and locals</a:t>
            </a:r>
            <a:endParaRPr lang="en-US" sz="2000" dirty="0"/>
          </a:p>
          <a:p>
            <a:pPr lvl="1"/>
            <a:r>
              <a:rPr lang="en-GB" sz="2000" b="1" dirty="0"/>
              <a:t>Ensure</a:t>
            </a:r>
            <a:r>
              <a:rPr lang="en-GB" sz="2000" dirty="0"/>
              <a:t> the integrity of the tourism value chain</a:t>
            </a:r>
            <a:endParaRPr lang="en-US" sz="2000" dirty="0"/>
          </a:p>
          <a:p>
            <a:pPr lvl="1"/>
            <a:r>
              <a:rPr lang="en-GB" sz="2000" b="1" dirty="0"/>
              <a:t>Raise</a:t>
            </a:r>
            <a:r>
              <a:rPr lang="en-GB" sz="2000" dirty="0"/>
              <a:t> awareness among the general public</a:t>
            </a:r>
            <a:endParaRPr lang="en-US" sz="2000" dirty="0"/>
          </a:p>
          <a:p>
            <a:pPr lvl="1"/>
            <a:r>
              <a:rPr lang="en-GB" sz="2000" b="1" dirty="0"/>
              <a:t>Train</a:t>
            </a:r>
            <a:r>
              <a:rPr lang="en-GB" sz="2000" dirty="0"/>
              <a:t> tourism officials and professionals</a:t>
            </a:r>
            <a:endParaRPr lang="en-US" sz="2000" dirty="0"/>
          </a:p>
          <a:p>
            <a:pPr lvl="1"/>
            <a:r>
              <a:rPr lang="en-GB" sz="2000" b="1" dirty="0"/>
              <a:t>Analyse</a:t>
            </a:r>
            <a:r>
              <a:rPr lang="en-GB" sz="2000" dirty="0"/>
              <a:t> the offerings of competitors and understand the market</a:t>
            </a:r>
            <a:endParaRPr lang="en-US" sz="2000" dirty="0"/>
          </a:p>
          <a:p>
            <a:pPr lvl="1"/>
            <a:r>
              <a:rPr lang="en-GB" sz="2000" b="1" dirty="0"/>
              <a:t>Gain </a:t>
            </a:r>
            <a:r>
              <a:rPr lang="en-GB" sz="2000" dirty="0"/>
              <a:t>knowledge on the benefits and business opportunities that accessible tourism entails</a:t>
            </a:r>
            <a:endParaRPr lang="en-US" sz="2000" dirty="0"/>
          </a:p>
          <a:p>
            <a:pPr lvl="1"/>
            <a:r>
              <a:rPr lang="en-GB" sz="2000" b="1" dirty="0"/>
              <a:t>Optimize</a:t>
            </a:r>
            <a:r>
              <a:rPr lang="en-GB" sz="2000" dirty="0"/>
              <a:t> customer service at tourist information centres and heritage sites</a:t>
            </a:r>
          </a:p>
          <a:p>
            <a:pPr lvl="1"/>
            <a:r>
              <a:rPr lang="en-GB" sz="2000" b="1" dirty="0"/>
              <a:t>Improve</a:t>
            </a:r>
            <a:r>
              <a:rPr lang="en-GB" sz="2000" dirty="0"/>
              <a:t> product design and marketing, as well as interpretation and presentation</a:t>
            </a:r>
            <a:endParaRPr lang="en-US" sz="2000" dirty="0"/>
          </a:p>
          <a:p>
            <a:pPr lvl="1"/>
            <a:r>
              <a:rPr lang="en-GB" sz="2000" b="1" dirty="0"/>
              <a:t>Deliver</a:t>
            </a:r>
            <a:r>
              <a:rPr lang="en-GB" sz="2000" dirty="0"/>
              <a:t> quality accessible experiences</a:t>
            </a:r>
            <a:endParaRPr lang="en-US" sz="2000" dirty="0"/>
          </a:p>
          <a:p>
            <a:pPr lvl="1"/>
            <a:r>
              <a:rPr lang="en-GB" sz="2000" b="1" dirty="0"/>
              <a:t>Design</a:t>
            </a:r>
            <a:r>
              <a:rPr lang="en-GB" sz="2000" dirty="0"/>
              <a:t> economic and fiscal incentives for companies to implement accessibility</a:t>
            </a:r>
            <a:endParaRPr lang="en-US" sz="2000" dirty="0"/>
          </a:p>
          <a:p>
            <a:pPr lvl="1"/>
            <a:r>
              <a:rPr lang="en-GB" sz="2000" b="1" dirty="0"/>
              <a:t>Save</a:t>
            </a:r>
            <a:r>
              <a:rPr lang="en-GB" sz="2000" dirty="0"/>
              <a:t> on costs for improvements in coordination by including accessibility in the planning</a:t>
            </a:r>
            <a:endParaRPr lang="en-US" sz="2000" dirty="0"/>
          </a:p>
        </p:txBody>
      </p:sp>
    </p:spTree>
    <p:extLst>
      <p:ext uri="{BB962C8B-B14F-4D97-AF65-F5344CB8AC3E}">
        <p14:creationId xmlns:p14="http://schemas.microsoft.com/office/powerpoint/2010/main" val="1265237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8DA95-96A8-1263-A519-731752CA85FA}"/>
              </a:ext>
            </a:extLst>
          </p:cNvPr>
          <p:cNvSpPr>
            <a:spLocks noGrp="1"/>
          </p:cNvSpPr>
          <p:nvPr>
            <p:ph type="title"/>
          </p:nvPr>
        </p:nvSpPr>
        <p:spPr/>
        <p:txBody>
          <a:bodyPr>
            <a:normAutofit/>
          </a:bodyPr>
          <a:lstStyle/>
          <a:p>
            <a:r>
              <a:rPr lang="en-GB" dirty="0"/>
              <a:t>ISO 21902 - Areas of Action</a:t>
            </a:r>
            <a:endParaRPr lang="en-US" dirty="0"/>
          </a:p>
        </p:txBody>
      </p:sp>
      <p:sp>
        <p:nvSpPr>
          <p:cNvPr id="3" name="Content Placeholder 2">
            <a:extLst>
              <a:ext uri="{FF2B5EF4-FFF2-40B4-BE49-F238E27FC236}">
                <a16:creationId xmlns:a16="http://schemas.microsoft.com/office/drawing/2014/main" id="{894C0F5E-9A0F-64CB-D0CF-5D790A75FE9C}"/>
              </a:ext>
            </a:extLst>
          </p:cNvPr>
          <p:cNvSpPr>
            <a:spLocks noGrp="1"/>
          </p:cNvSpPr>
          <p:nvPr>
            <p:ph idx="1"/>
          </p:nvPr>
        </p:nvSpPr>
        <p:spPr/>
        <p:txBody>
          <a:bodyPr>
            <a:normAutofit/>
          </a:bodyPr>
          <a:lstStyle/>
          <a:p>
            <a:r>
              <a:rPr lang="en-GB" sz="2800" b="1" dirty="0"/>
              <a:t>I. ACCESSIBILITY ASSESSMENT</a:t>
            </a:r>
          </a:p>
          <a:p>
            <a:pPr lvl="1"/>
            <a:r>
              <a:rPr lang="en-GB" sz="2000" dirty="0"/>
              <a:t>Analysing the accessibility demand;</a:t>
            </a:r>
          </a:p>
          <a:p>
            <a:pPr lvl="1"/>
            <a:r>
              <a:rPr lang="en-GB" sz="2000" dirty="0"/>
              <a:t>Acquiring knowledge on the behaviour, specific access requirements, as well as the demographic and socio-economic characteristics of our audience;</a:t>
            </a:r>
          </a:p>
          <a:p>
            <a:pPr lvl="1"/>
            <a:r>
              <a:rPr lang="en-GB" sz="2000" dirty="0"/>
              <a:t>Providing information on accessibility of a particular cultural element.</a:t>
            </a:r>
            <a:endParaRPr lang="en-US" sz="2000" dirty="0"/>
          </a:p>
          <a:p>
            <a:r>
              <a:rPr lang="en-US" sz="2800" b="1" dirty="0"/>
              <a:t>II. AWARENESS RAISING AND TRAINING</a:t>
            </a:r>
            <a:endParaRPr lang="en-GB" sz="2800" b="1" dirty="0"/>
          </a:p>
          <a:p>
            <a:pPr lvl="1"/>
            <a:r>
              <a:rPr lang="en-GB" sz="2000" dirty="0"/>
              <a:t>Ensuring that the decision-making personnel, cultural heritage managers and professionals, and support services staff, understand the widest possible array of accessibility requirements;</a:t>
            </a:r>
          </a:p>
          <a:p>
            <a:pPr lvl="1"/>
            <a:r>
              <a:rPr lang="en-GB" sz="2000" dirty="0"/>
              <a:t>Acquiring skills to provide assistance and support to visitors.</a:t>
            </a:r>
            <a:endParaRPr lang="en-US" sz="2000" dirty="0"/>
          </a:p>
        </p:txBody>
      </p:sp>
    </p:spTree>
    <p:extLst>
      <p:ext uri="{BB962C8B-B14F-4D97-AF65-F5344CB8AC3E}">
        <p14:creationId xmlns:p14="http://schemas.microsoft.com/office/powerpoint/2010/main" val="14064936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39</TotalTime>
  <Words>1752</Words>
  <Application>Microsoft Office PowerPoint</Application>
  <PresentationFormat>Widescreen</PresentationFormat>
  <Paragraphs>152</Paragraphs>
  <Slides>20</Slides>
  <Notes>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20</vt:i4>
      </vt:variant>
    </vt:vector>
  </HeadingPairs>
  <TitlesOfParts>
    <vt:vector size="22" baseType="lpstr">
      <vt:lpstr>Calibri</vt:lpstr>
      <vt:lpstr>Retrospect</vt:lpstr>
      <vt:lpstr>MODULE 2: Accessibility Standards, Guidelines and Best Practices</vt:lpstr>
      <vt:lpstr>Learning Objectives</vt:lpstr>
      <vt:lpstr>Key International Policies</vt:lpstr>
      <vt:lpstr>Sustainable Development Goals for Persons with Disabilities</vt:lpstr>
      <vt:lpstr>Accessibility Guidelines and Standards in Tourism - Key Principles</vt:lpstr>
      <vt:lpstr>Notable Accessibility Standards and Guidelines</vt:lpstr>
      <vt:lpstr>ISO 21902:2021 – Accessible Tourism for All</vt:lpstr>
      <vt:lpstr>ISO Standard 21902 Relevancy</vt:lpstr>
      <vt:lpstr>ISO 21902 - Areas of Action</vt:lpstr>
      <vt:lpstr>ISO 21902 - Areas of Action</vt:lpstr>
      <vt:lpstr>ISO 21902 - Areas of Action</vt:lpstr>
      <vt:lpstr>ISO 21902 - Areas of Action</vt:lpstr>
      <vt:lpstr>ISO 21902 - Areas of Action</vt:lpstr>
      <vt:lpstr>ISO 21902 - Areas of Action</vt:lpstr>
      <vt:lpstr>Real-World Examples</vt:lpstr>
      <vt:lpstr>Real-World Examples</vt:lpstr>
      <vt:lpstr>Real-World Examples</vt:lpstr>
      <vt:lpstr>Applying Standards in Practice – From Guidelines to Audits</vt:lpstr>
      <vt:lpstr>Key Takeaways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Rafael Pupovac</dc:creator>
  <cp:lastModifiedBy>Rafael Pupovac</cp:lastModifiedBy>
  <cp:revision>14</cp:revision>
  <dcterms:created xsi:type="dcterms:W3CDTF">2026-01-18T21:27:19Z</dcterms:created>
  <dcterms:modified xsi:type="dcterms:W3CDTF">2026-01-22T10:03:15Z</dcterms:modified>
</cp:coreProperties>
</file>